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44" r:id="rId1"/>
    <p:sldMasterId id="2147484240" r:id="rId2"/>
  </p:sldMasterIdLst>
  <p:notesMasterIdLst>
    <p:notesMasterId r:id="rId46"/>
  </p:notesMasterIdLst>
  <p:handoutMasterIdLst>
    <p:handoutMasterId r:id="rId47"/>
  </p:handoutMasterIdLst>
  <p:sldIdLst>
    <p:sldId id="256" r:id="rId3"/>
    <p:sldId id="351" r:id="rId4"/>
    <p:sldId id="271" r:id="rId5"/>
    <p:sldId id="334" r:id="rId6"/>
    <p:sldId id="283" r:id="rId7"/>
    <p:sldId id="318" r:id="rId8"/>
    <p:sldId id="352" r:id="rId9"/>
    <p:sldId id="353" r:id="rId10"/>
    <p:sldId id="321" r:id="rId11"/>
    <p:sldId id="354" r:id="rId12"/>
    <p:sldId id="304" r:id="rId13"/>
    <p:sldId id="343" r:id="rId14"/>
    <p:sldId id="305" r:id="rId15"/>
    <p:sldId id="291" r:id="rId16"/>
    <p:sldId id="336" r:id="rId17"/>
    <p:sldId id="337" r:id="rId18"/>
    <p:sldId id="338" r:id="rId19"/>
    <p:sldId id="301" r:id="rId20"/>
    <p:sldId id="325" r:id="rId21"/>
    <p:sldId id="345" r:id="rId22"/>
    <p:sldId id="275" r:id="rId23"/>
    <p:sldId id="333" r:id="rId24"/>
    <p:sldId id="274" r:id="rId25"/>
    <p:sldId id="342" r:id="rId26"/>
    <p:sldId id="326" r:id="rId27"/>
    <p:sldId id="267" r:id="rId28"/>
    <p:sldId id="279" r:id="rId29"/>
    <p:sldId id="276" r:id="rId30"/>
    <p:sldId id="273" r:id="rId31"/>
    <p:sldId id="330" r:id="rId32"/>
    <p:sldId id="302" r:id="rId33"/>
    <p:sldId id="303" r:id="rId34"/>
    <p:sldId id="346" r:id="rId35"/>
    <p:sldId id="344" r:id="rId36"/>
    <p:sldId id="309" r:id="rId37"/>
    <p:sldId id="266" r:id="rId38"/>
    <p:sldId id="310" r:id="rId39"/>
    <p:sldId id="282" r:id="rId40"/>
    <p:sldId id="311" r:id="rId41"/>
    <p:sldId id="259" r:id="rId42"/>
    <p:sldId id="347" r:id="rId43"/>
    <p:sldId id="348" r:id="rId44"/>
    <p:sldId id="350" r:id="rId4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b="1" i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631"/>
    <a:srgbClr val="F0A22E"/>
    <a:srgbClr val="FF00FF"/>
    <a:srgbClr val="FF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7" autoAdjust="0"/>
    <p:restoredTop sz="68898" autoAdjust="0"/>
  </p:normalViewPr>
  <p:slideViewPr>
    <p:cSldViewPr>
      <p:cViewPr varScale="1">
        <p:scale>
          <a:sx n="65" d="100"/>
          <a:sy n="65" d="100"/>
        </p:scale>
        <p:origin x="678" y="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>
        <p:scale>
          <a:sx n="112" d="100"/>
          <a:sy n="112" d="100"/>
        </p:scale>
        <p:origin x="-384" y="-12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449840-D844-43A4-986F-4F9890EBA222}" type="datetimeFigureOut">
              <a:rPr lang="en-US" altLang="en-US"/>
              <a:pPr>
                <a:defRPr/>
              </a:pPr>
              <a:t>6/3/2022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2EEB6-4897-4996-BBBF-C84FF632B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3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fld id="{79AF0E98-C3FE-4826-8F31-D362932DD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6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FB9A38D-49B8-4E42-A05D-EEDCD155A3F3}" type="slidenum">
              <a:rPr lang="en-US" altLang="en-US" sz="1200" b="0" i="0"/>
              <a:pPr/>
              <a:t>1</a:t>
            </a:fld>
            <a:endParaRPr lang="en-US" altLang="en-US" sz="1200" b="0" i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4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935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**New York State Human Rights Law does not state that a person must</a:t>
            </a:r>
            <a:r>
              <a:rPr lang="en-US" altLang="en-US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one or more major life activities.  Under New York State Human Rights Law, a person can have a temporary disability such as an injury from work which a person is receiving worker’s compensation.  </a:t>
            </a:r>
            <a:endParaRPr lang="en-US" altLang="en-US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8CA8CBB-A7BF-4FA0-8CCF-866B0CBB1EA5}" type="slidenum">
              <a:rPr lang="en-US" altLang="en-US" sz="1200" b="0" i="0"/>
              <a:pPr/>
              <a:t>14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1232048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5DAFECA-B6DD-48A3-B2AD-8FFC5A5F39AA}" type="slidenum">
              <a:rPr lang="en-US" altLang="en-US" sz="1200" b="0" i="0"/>
              <a:pPr/>
              <a:t>15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654327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115384E-9417-4ACE-9246-9D961E5107E8}" type="slidenum">
              <a:rPr lang="en-US" altLang="en-US" sz="1200" b="0" i="0"/>
              <a:pPr/>
              <a:t>19</a:t>
            </a:fld>
            <a:endParaRPr lang="en-US" altLang="en-US" sz="1200" b="0" i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26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115384E-9417-4ACE-9246-9D961E5107E8}" type="slidenum">
              <a:rPr lang="en-US" altLang="en-US" sz="1200" b="0" i="0"/>
              <a:pPr/>
              <a:t>20</a:t>
            </a:fld>
            <a:endParaRPr lang="en-US" altLang="en-US" sz="1200" b="0" i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65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u="sng" dirty="0" smtClean="0">
                <a:latin typeface="Times New Roman" panose="02020603050405020304" pitchFamily="18" charset="0"/>
              </a:rPr>
              <a:t>Blockbusting is also illegal.</a:t>
            </a:r>
            <a:r>
              <a:rPr lang="en-US" altLang="en-US" dirty="0" smtClean="0">
                <a:latin typeface="Times New Roman" panose="02020603050405020304" pitchFamily="18" charset="0"/>
              </a:rPr>
              <a:t>  This is when for profit, a real estate or lending professional tries to get people to rent or sell their property by telling them that persons of a particular protected category are moving into the neighborhood.</a:t>
            </a:r>
          </a:p>
          <a:p>
            <a:r>
              <a:rPr lang="en-US" altLang="en-US" dirty="0" smtClean="0">
                <a:latin typeface="Times New Roman" panose="02020603050405020304" pitchFamily="18" charset="0"/>
              </a:rPr>
              <a:t>Steering, redlining and reverse redlining are also prohibited.</a:t>
            </a:r>
          </a:p>
          <a:p>
            <a:r>
              <a:rPr lang="en-US" altLang="en-US" u="sng" dirty="0" smtClean="0">
                <a:latin typeface="Times New Roman" panose="02020603050405020304" pitchFamily="18" charset="0"/>
              </a:rPr>
              <a:t>Steering </a:t>
            </a:r>
            <a:r>
              <a:rPr lang="en-US" altLang="en-US" dirty="0" smtClean="0">
                <a:latin typeface="Times New Roman" panose="02020603050405020304" pitchFamily="18" charset="0"/>
              </a:rPr>
              <a:t>is directing prospective home buyers or tenants to neighborhoods or buildings based on their protected categories – basically forced segregation.</a:t>
            </a:r>
            <a:endParaRPr lang="en-US" altLang="en-US" u="sng" dirty="0" smtClean="0">
              <a:latin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</a:rPr>
              <a:t> </a:t>
            </a: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DF4FFA7-1AC7-4AE9-B7B8-C4A8D6255ED7}" type="slidenum">
              <a:rPr lang="en-US" altLang="en-US" sz="1200" b="0" i="0"/>
              <a:pPr/>
              <a:t>21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3611571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</a:rPr>
              <a:t> </a:t>
            </a: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DF4FFA7-1AC7-4AE9-B7B8-C4A8D6255ED7}" type="slidenum">
              <a:rPr lang="en-US" altLang="en-US" sz="1200" b="0" i="0"/>
              <a:pPr/>
              <a:t>22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2569918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77D5E0B-7FD2-438E-920C-3D875225147A}" type="slidenum">
              <a:rPr lang="en-US" altLang="en-US" sz="1200" b="0" i="0"/>
              <a:pPr/>
              <a:t>23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62380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</a:rPr>
              <a:t>.  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77D5E0B-7FD2-438E-920C-3D875225147A}" type="slidenum">
              <a:rPr lang="en-US" altLang="en-US" sz="1200" b="0" i="0"/>
              <a:pPr/>
              <a:t>24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1528246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115384E-9417-4ACE-9246-9D961E5107E8}" type="slidenum">
              <a:rPr lang="en-US" altLang="en-US" sz="1200" b="0" i="0"/>
              <a:pPr/>
              <a:t>25</a:t>
            </a:fld>
            <a:endParaRPr lang="en-US" altLang="en-US" sz="1200" b="0" i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2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ABDF603-2F10-4329-BF0D-781EC9535B20}" type="slidenum">
              <a:rPr lang="en-US" altLang="en-US" sz="1200" b="0" i="0"/>
              <a:pPr/>
              <a:t>3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392991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E41D87A-34F9-46F9-9328-618CE09BACB2}" type="slidenum">
              <a:rPr lang="en-US" altLang="en-US" sz="1200" b="0" i="0"/>
              <a:pPr/>
              <a:t>26</a:t>
            </a:fld>
            <a:endParaRPr lang="en-US" altLang="en-US" sz="1200" b="0" i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88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7066424-10F8-49E2-9560-AD42171D7167}" type="slidenum">
              <a:rPr lang="en-US" altLang="en-US" sz="1200" b="0" i="0"/>
              <a:pPr/>
              <a:t>27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2625792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7E5ED00-1BDF-492B-B38F-ED79DE230F08}" type="slidenum">
              <a:rPr lang="en-US" altLang="en-US" sz="1200" b="0" i="0"/>
              <a:pPr/>
              <a:t>28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2256890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>
              <a:latin typeface="Times New Roman" panose="02020603050405020304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2BD2D07-40BE-46D3-BB45-A7AEDDA5746D}" type="slidenum">
              <a:rPr lang="en-US" altLang="en-US" sz="1200" b="0" i="0"/>
              <a:pPr/>
              <a:t>29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2139555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>
              <a:latin typeface="Times New Roman" panose="02020603050405020304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2BD2D07-40BE-46D3-BB45-A7AEDDA5746D}" type="slidenum">
              <a:rPr lang="en-US" altLang="en-US" sz="1200" b="0" i="0"/>
              <a:pPr/>
              <a:t>30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2205507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019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069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714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40E4009-55FD-4B30-8E77-D45873843D28}" type="slidenum">
              <a:rPr lang="en-US" altLang="en-US" sz="1200" b="0" i="0"/>
              <a:pPr/>
              <a:t>34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2110241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C92FA3D-47FC-4124-B00E-545B4B491698}" type="slidenum">
              <a:rPr lang="en-US" altLang="en-US" sz="1200" b="0" i="0"/>
              <a:pPr/>
              <a:t>36</a:t>
            </a:fld>
            <a:endParaRPr lang="en-US" altLang="en-US" sz="1200" b="0" i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4183063"/>
            <a:ext cx="6543675" cy="5113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b="1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3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ABDF603-2F10-4329-BF0D-781EC9535B20}" type="slidenum">
              <a:rPr lang="en-US" altLang="en-US" sz="1200" b="0" i="0"/>
              <a:pPr/>
              <a:t>4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368188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xfrm>
            <a:off x="233363" y="4338638"/>
            <a:ext cx="6621462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 dirty="0" smtClean="0">
              <a:latin typeface="Times New Roman" panose="02020603050405020304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BFF1E75-CD4E-4F92-B708-C5BF0D4191E4}" type="slidenum">
              <a:rPr lang="en-US" altLang="en-US" sz="1200" b="0" i="0"/>
              <a:pPr/>
              <a:t>38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2445377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9441B3E-8017-4D73-9FDE-16AE46059696}" type="slidenum">
              <a:rPr lang="en-US" altLang="en-US" sz="1200" b="0" i="0"/>
              <a:pPr/>
              <a:t>40</a:t>
            </a:fld>
            <a:endParaRPr lang="en-US" altLang="en-US" sz="1200" b="0" i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4416425"/>
            <a:ext cx="5608638" cy="449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98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9441B3E-8017-4D73-9FDE-16AE46059696}" type="slidenum">
              <a:rPr lang="en-US" altLang="en-US" sz="1200" b="0" i="0"/>
              <a:pPr/>
              <a:t>41</a:t>
            </a:fld>
            <a:endParaRPr lang="en-US" altLang="en-US" sz="1200" b="0" i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4416425"/>
            <a:ext cx="5608638" cy="449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>
              <a:latin typeface="Times New Roman" panose="02020603050405020304" pitchFamily="18" charset="0"/>
            </a:endParaRPr>
          </a:p>
          <a:p>
            <a:endParaRPr lang="en-US" altLang="en-US" b="1" i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24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72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48E9693-BF24-4A16-A562-20CE65A3AA12}" type="slidenum">
              <a:rPr lang="en-US" altLang="en-US" sz="1200" b="0" i="0"/>
              <a:pPr/>
              <a:t>5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400255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650" indent="-290513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3638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30363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5500" indent="-231775"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48E9693-BF24-4A16-A562-20CE65A3AA12}" type="slidenum">
              <a:rPr lang="en-US" altLang="en-US" sz="1200" b="0" i="0"/>
              <a:pPr/>
              <a:t>6</a:t>
            </a:fld>
            <a:endParaRPr lang="en-US" altLang="en-US" sz="1200" b="0" i="0"/>
          </a:p>
        </p:txBody>
      </p:sp>
    </p:spTree>
    <p:extLst>
      <p:ext uri="{BB962C8B-B14F-4D97-AF65-F5344CB8AC3E}">
        <p14:creationId xmlns:p14="http://schemas.microsoft.com/office/powerpoint/2010/main" val="347718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802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22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13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F0E98-C3FE-4826-8F31-D362932DDDA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86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7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75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9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5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8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2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0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2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8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0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9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4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2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5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6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8F762F-C96E-4303-838C-C41B733F1BB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30A1A725-57DA-4223-8694-7FD5E77F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LIFairHousing.org" TargetMode="Externa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hr.ny.gov/complaint" TargetMode="External"/><Relationship Id="rId2" Type="http://schemas.openxmlformats.org/officeDocument/2006/relationships/hyperlink" Target="https://www.hud.gov/program_offices/fair_housing_equal_opp/online-complaint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suffolkcountyny.gov/Departments/HumanRightsCommission/ComplaintProcess.aspx" TargetMode="External"/><Relationship Id="rId4" Type="http://schemas.openxmlformats.org/officeDocument/2006/relationships/hyperlink" Target="https://www.nassaucountyny.gov/414/Human-Rights-Commiss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0" y="1524000"/>
            <a:ext cx="2262207" cy="13160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/>
            </a:r>
            <a:br>
              <a:rPr lang="en-US" altLang="en-US" sz="2200" b="1" dirty="0">
                <a:solidFill>
                  <a:schemeClr val="tx2"/>
                </a:solidFill>
              </a:rPr>
            </a:br>
            <a:r>
              <a:rPr lang="en-US" altLang="en-US" sz="1800" b="1" dirty="0" smtClean="0">
                <a:solidFill>
                  <a:schemeClr val="tx2"/>
                </a:solidFill>
              </a:rPr>
              <a:t>Elimination of unlawful housing discrimination and promotion of  decent and </a:t>
            </a:r>
            <a:br>
              <a:rPr lang="en-US" altLang="en-US" sz="1800" b="1" dirty="0" smtClean="0">
                <a:solidFill>
                  <a:schemeClr val="tx2"/>
                </a:solidFill>
              </a:rPr>
            </a:br>
            <a:r>
              <a:rPr lang="en-US" altLang="en-US" sz="1800" b="1" dirty="0" smtClean="0">
                <a:solidFill>
                  <a:schemeClr val="tx2"/>
                </a:solidFill>
              </a:rPr>
              <a:t>affordable housing through advocacy and education.</a:t>
            </a:r>
            <a:endParaRPr lang="en-US" altLang="en-US" sz="3600" b="1" dirty="0" smtClean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4200" y="5013814"/>
            <a:ext cx="2186007" cy="1082187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LIHS gratefully acknowledges the support of the  U.S. Dept. of Housing and Urban Development Fair </a:t>
            </a:r>
            <a:r>
              <a:rPr lang="en-US" altLang="en-US" sz="1200" dirty="0">
                <a:solidFill>
                  <a:schemeClr val="tx1"/>
                </a:solidFill>
                <a:ea typeface="MS PGothic" panose="020B0600070205080204" pitchFamily="34" charset="-128"/>
              </a:rPr>
              <a:t>Housing Initiatives Program </a:t>
            </a:r>
            <a:endParaRPr lang="en-US" altLang="en-US" sz="1200" dirty="0" smtClean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Monotype Sorts" charset="2"/>
              <a:buNone/>
            </a:pPr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922" y="838200"/>
            <a:ext cx="66294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0" dirty="0" smtClean="0">
                <a:solidFill>
                  <a:schemeClr val="bg1"/>
                </a:solidFill>
                <a:latin typeface="+mj-lt"/>
              </a:rPr>
              <a:t>50</a:t>
            </a:r>
            <a:r>
              <a:rPr lang="en-US" sz="4000" i="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4000" i="0" dirty="0" smtClean="0">
                <a:solidFill>
                  <a:schemeClr val="bg1"/>
                </a:solidFill>
                <a:latin typeface="+mj-lt"/>
              </a:rPr>
              <a:t> Anniversary of the </a:t>
            </a:r>
          </a:p>
          <a:p>
            <a:pPr algn="ctr">
              <a:defRPr/>
            </a:pPr>
            <a:r>
              <a:rPr lang="en-US" sz="4000" i="0" dirty="0" smtClean="0">
                <a:solidFill>
                  <a:schemeClr val="bg1"/>
                </a:solidFill>
                <a:latin typeface="+mj-lt"/>
              </a:rPr>
              <a:t>Fair Housing Act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75" y="4264339"/>
            <a:ext cx="6887825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 smtClean="0">
                <a:solidFill>
                  <a:schemeClr val="bg1"/>
                </a:solidFill>
                <a:latin typeface="+mj-lt"/>
              </a:rPr>
              <a:t>Presented by:</a:t>
            </a:r>
          </a:p>
          <a:p>
            <a:pPr algn="ctr"/>
            <a:r>
              <a:rPr lang="en-US" sz="3200" i="0" dirty="0" smtClean="0">
                <a:solidFill>
                  <a:schemeClr val="bg1"/>
                </a:solidFill>
                <a:latin typeface="+mj-lt"/>
              </a:rPr>
              <a:t>Long Island Housing Services, Inc.</a:t>
            </a:r>
            <a:endParaRPr lang="en-US" sz="32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514601"/>
            <a:ext cx="5257800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is </a:t>
            </a:r>
          </a:p>
          <a:p>
            <a:pPr algn="ctr">
              <a:defRPr/>
            </a:pPr>
            <a:r>
              <a:rPr lang="en-US" sz="4800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Fair Housing?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838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800" dirty="0">
                <a:solidFill>
                  <a:schemeClr val="tx2"/>
                </a:solidFill>
              </a:rPr>
              <a:t>Long Island Housing Services’ Mission</a:t>
            </a:r>
            <a:r>
              <a:rPr lang="en-US" altLang="en-US" sz="1800" dirty="0" smtClean="0">
                <a:solidFill>
                  <a:schemeClr val="tx2"/>
                </a:solidFill>
              </a:rPr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54907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LIFairHousing.org/li50fha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155357"/>
            <a:ext cx="2209800" cy="150372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52400"/>
            <a:ext cx="9144000" cy="1600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320458"/>
            <a:ext cx="7885451" cy="15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In </a:t>
            </a:r>
            <a:r>
              <a:rPr lang="en-US" sz="5200" u="sng" cap="small" dirty="0" smtClean="0">
                <a:solidFill>
                  <a:schemeClr val="bg1"/>
                </a:solidFill>
                <a:latin typeface="Corbel" panose="020B0503020204020204" pitchFamily="34" charset="0"/>
              </a:rPr>
              <a:t>Nassau</a:t>
            </a:r>
            <a:r>
              <a:rPr lang="en-US" sz="39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900" b="0" i="0" dirty="0">
                <a:solidFill>
                  <a:schemeClr val="bg1"/>
                </a:solidFill>
                <a:latin typeface="Corbel" panose="020B0503020204020204" pitchFamily="34" charset="0"/>
              </a:rPr>
              <a:t>C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ounty</a:t>
            </a:r>
            <a:r>
              <a:rPr lang="en-US" altLang="en-US" sz="4000" b="0" i="0" dirty="0" smtClean="0">
                <a:solidFill>
                  <a:schemeClr val="bg1"/>
                </a:solidFill>
              </a:rPr>
              <a:t>, 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it is also against the law to discriminate in housing because of a person’s: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b="0" i="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3800" b="0" i="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b="0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2506844" y="3344123"/>
            <a:ext cx="4415425" cy="5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Veteran Status</a:t>
            </a:r>
            <a:endParaRPr lang="en-US" sz="280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6844" y="4250919"/>
            <a:ext cx="5002161" cy="5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First Responder Status</a:t>
            </a:r>
            <a:endParaRPr lang="en-US" sz="280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502670"/>
            <a:ext cx="872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In addition to </a:t>
            </a:r>
            <a:r>
              <a:rPr lang="en-US" sz="160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Federal </a:t>
            </a:r>
            <a:r>
              <a:rPr lang="en-US" sz="1600" b="0" i="0" dirty="0">
                <a:solidFill>
                  <a:schemeClr val="tx2"/>
                </a:solidFill>
                <a:latin typeface="Corbel" panose="020B0503020204020204" pitchFamily="34" charset="0"/>
              </a:rPr>
              <a:t>(Race, Color, National Origin, Religion, Sex, Disability, and Familial Status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)and </a:t>
            </a:r>
            <a:r>
              <a:rPr lang="en-US" sz="160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New York State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(</a:t>
            </a:r>
            <a:r>
              <a:rPr lang="en-US" altLang="en-US" sz="1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Marital Status, Sexual Orientation, Gender Identity, Gender Expression, Age (over 18), Military Status, </a:t>
            </a:r>
            <a:r>
              <a:rPr lang="en-US" altLang="en-US" sz="1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Creed)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protections.</a:t>
            </a:r>
            <a:endParaRPr lang="en-US" sz="1600" b="0" i="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415" y="2407062"/>
            <a:ext cx="27432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Ethnicity</a:t>
            </a:r>
            <a:endParaRPr lang="en-US" sz="280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5701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3200"/>
            <a:ext cx="2379478" cy="1807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2142"/>
            <a:ext cx="9149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Familial Status Protections</a:t>
            </a:r>
            <a:endParaRPr lang="en-US" sz="60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9144000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600" i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Familial Status includes: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Someone with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1 or </a:t>
            </a: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more children under the age of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18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 pregnant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woman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Foster parents and adoptive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parents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Someone who has custody or guardianship of a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child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schemeClr val="bg1"/>
                </a:solidFill>
                <a:latin typeface="Corbel" panose="020B0503020204020204"/>
                <a:ea typeface="+mn-ea"/>
              </a:rPr>
              <a:t>.</a:t>
            </a:r>
            <a:endParaRPr lang="en-US" altLang="en-US" sz="2800" b="0" i="0" dirty="0">
              <a:solidFill>
                <a:schemeClr val="bg1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52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2142"/>
            <a:ext cx="9149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Familial Status Protections</a:t>
            </a:r>
            <a:endParaRPr lang="en-US" sz="60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9144000" cy="526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600" i="0" dirty="0" smtClean="0">
                <a:solidFill>
                  <a:schemeClr val="accent1"/>
                </a:solidFill>
                <a:latin typeface="Corbel" panose="020B0503020204020204"/>
                <a:ea typeface="+mn-ea"/>
              </a:rPr>
              <a:t>The </a:t>
            </a:r>
            <a:r>
              <a:rPr lang="en-US" altLang="en-US" sz="3600" i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Fair Housing Act makes it illegal to: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Require an additional security </a:t>
            </a:r>
            <a:r>
              <a:rPr lang="en-US" altLang="en-US" sz="32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deposit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32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Segregate families with children (e.g. only downstairs units</a:t>
            </a:r>
            <a:r>
              <a:rPr lang="en-US" altLang="en-US" sz="32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)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32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Limit or restrict the use of the housing complex’s pool, elevators, common areas, etc</a:t>
            </a:r>
            <a:r>
              <a:rPr lang="en-US" altLang="en-US" sz="32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.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32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Evict a family after a baby is born or </a:t>
            </a:r>
            <a:r>
              <a:rPr lang="en-US" altLang="en-US" sz="32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adopted 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.</a:t>
            </a:r>
            <a:endParaRPr lang="en-US" altLang="en-US" sz="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80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18288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9809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Sexual Harassment under the Fair Housing Act</a:t>
            </a:r>
            <a:endParaRPr lang="en-US" sz="2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62200"/>
            <a:ext cx="8839200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altLang="en-US" sz="3200" i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Discrimination based on sex includes a protection against sexual harassment: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endParaRPr lang="en-US" altLang="en-US" sz="1200" b="0" i="0" dirty="0">
              <a:solidFill>
                <a:schemeClr val="accent1"/>
              </a:solidFill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latin typeface="Corbel" panose="020B0503020204020204"/>
                <a:ea typeface="+mn-ea"/>
              </a:rPr>
              <a:t>Deliberate or repeated unwelcome </a:t>
            </a:r>
            <a:r>
              <a:rPr lang="en-US" altLang="en-US" sz="2800" b="0" i="0" dirty="0" smtClean="0">
                <a:latin typeface="Corbel" panose="020B0503020204020204"/>
                <a:ea typeface="+mn-ea"/>
              </a:rPr>
              <a:t>comments</a:t>
            </a: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sz="2800" b="0" i="0" dirty="0">
              <a:latin typeface="Corbel" panose="020B0503020204020204"/>
              <a:ea typeface="+mn-ea"/>
            </a:endParaRPr>
          </a:p>
          <a:p>
            <a:pPr marL="960120" lvl="1" indent="-45720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latin typeface="Corbel" panose="020B0503020204020204"/>
                <a:ea typeface="+mn-ea"/>
              </a:rPr>
              <a:t>Gestures or physical contact that create a hostile </a:t>
            </a:r>
            <a:r>
              <a:rPr lang="en-US" altLang="en-US" sz="2800" b="0" i="0" dirty="0" smtClean="0">
                <a:latin typeface="Corbel" panose="020B0503020204020204"/>
                <a:ea typeface="+mn-ea"/>
              </a:rPr>
              <a:t>environment</a:t>
            </a:r>
            <a:endParaRPr lang="en-US" altLang="en-US" sz="2600" b="0" i="0" dirty="0" smtClean="0">
              <a:latin typeface="Corbel" panose="020B0503020204020204"/>
              <a:ea typeface="+mn-ea"/>
            </a:endParaRPr>
          </a:p>
          <a:p>
            <a:pPr marL="4572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endParaRPr lang="en-US" altLang="en-US" sz="2400" b="0" i="0" dirty="0" smtClean="0">
              <a:latin typeface="Corbel" panose="020B0503020204020204"/>
              <a:ea typeface="+mn-ea"/>
            </a:endParaRPr>
          </a:p>
          <a:p>
            <a:pPr marL="4572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</a:pPr>
            <a:r>
              <a:rPr lang="en-US" altLang="en-US" sz="2400" b="0" i="0" dirty="0" smtClean="0">
                <a:latin typeface="Corbel" panose="020B0503020204020204"/>
                <a:ea typeface="+mn-ea"/>
              </a:rPr>
              <a:t>Example: </a:t>
            </a:r>
            <a:r>
              <a:rPr lang="en-US" altLang="en-US" sz="2400" b="0" i="0" dirty="0">
                <a:latin typeface="Corbel" panose="020B0503020204020204"/>
                <a:ea typeface="+mn-ea"/>
              </a:rPr>
              <a:t>Asking for sexual favors in exchange for an apartment, in lieu of rent, offers of reduced rent or extra amenities, etc.</a:t>
            </a:r>
          </a:p>
        </p:txBody>
      </p:sp>
    </p:spTree>
    <p:extLst>
      <p:ext uri="{BB962C8B-B14F-4D97-AF65-F5344CB8AC3E}">
        <p14:creationId xmlns:p14="http://schemas.microsoft.com/office/powerpoint/2010/main" val="33232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400"/>
            <a:ext cx="9144000" cy="1600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0" y="244475"/>
            <a:ext cx="9159875" cy="158432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Who is Disabled? </a:t>
            </a:r>
          </a:p>
        </p:txBody>
      </p:sp>
      <p:pic>
        <p:nvPicPr>
          <p:cNvPr id="26628" name="Picture 4" descr="C:\Users\anapoppe\AppData\Local\Microsoft\Windows\Temporary Internet Files\Content.IE5\L9J2QA0W\Disability_symbols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55" y="2207146"/>
            <a:ext cx="2136254" cy="213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425" y="2330422"/>
            <a:ext cx="5997465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“Disability” means a person who </a:t>
            </a: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has 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physical or mental impairment 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that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substantially </a:t>
            </a:r>
            <a:r>
              <a:rPr lang="en-US" altLang="en-US" sz="2600" dirty="0">
                <a:solidFill>
                  <a:srgbClr val="FF0000"/>
                </a:solidFill>
                <a:latin typeface="Corbel" panose="020B0503020204020204"/>
                <a:ea typeface="+mn-ea"/>
              </a:rPr>
              <a:t>limits </a:t>
            </a:r>
            <a:endParaRPr lang="en-US" altLang="en-US" sz="2600" dirty="0" smtClean="0">
              <a:solidFill>
                <a:srgbClr val="FF0000"/>
              </a:solidFill>
              <a:latin typeface="Corbel" panose="020B0503020204020204"/>
              <a:ea typeface="+mn-ea"/>
            </a:endParaRPr>
          </a:p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one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or more major life </a:t>
            </a: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activities.</a:t>
            </a:r>
            <a:endParaRPr lang="en-US" altLang="en-US" sz="26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685" y="4844859"/>
            <a:ext cx="8827524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One can have either a history of the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impairment</a:t>
            </a:r>
          </a:p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or </a:t>
            </a: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can be viewed by others as having an impairment.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2590800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Disability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90800" y="457200"/>
            <a:ext cx="6400800" cy="5791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4000" b="1" dirty="0" smtClean="0">
                <a:solidFill>
                  <a:schemeClr val="accent1"/>
                </a:solidFill>
              </a:rPr>
              <a:t>Major Life Activities include: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Walking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Seeing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Hearing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Speaking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Breathing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Learning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Working</a:t>
            </a:r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Caring for your daily needs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 </a:t>
            </a:r>
          </a:p>
        </p:txBody>
      </p:sp>
      <p:pic>
        <p:nvPicPr>
          <p:cNvPr id="27652" name="Picture 7" descr="C:\Users\anapoppe\AppData\Local\Microsoft\Windows\Temporary Internet Files\Content.IE5\L9J2QA0W\NEW_LOGO_SIGN_SYMBOL_OF_ACCESSIBILITY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785250" cy="2819400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754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4411" y="153650"/>
            <a:ext cx="632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0" spc="-60" dirty="0">
                <a:solidFill>
                  <a:schemeClr val="accent1"/>
                </a:solidFill>
                <a:latin typeface="Corbel" panose="020B0503020204020204"/>
                <a:ea typeface="+mj-ea"/>
                <a:cs typeface="+mj-cs"/>
              </a:rPr>
              <a:t>Providing Documentation of a Disability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9989" y="1824714"/>
            <a:ext cx="6233443" cy="407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Generally, a landlord may </a:t>
            </a:r>
            <a:r>
              <a:rPr lang="en-US" altLang="en-US" sz="3200" dirty="0">
                <a:solidFill>
                  <a:srgbClr val="FF0000"/>
                </a:solidFill>
                <a:latin typeface="Corbel" panose="020B0503020204020204"/>
                <a:ea typeface="+mn-ea"/>
              </a:rPr>
              <a:t>NOT</a:t>
            </a:r>
            <a:r>
              <a:rPr lang="en-US" altLang="en-US" sz="32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ask</a:t>
            </a:r>
            <a:r>
              <a:rPr lang="en-US" altLang="en-US" sz="32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: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endParaRPr lang="en-US" altLang="en-US" sz="1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</a:t>
            </a: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Do you have a disability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?”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“How severe is your disability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?”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“May I have permission to see your medical records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?”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“Do you take medications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?”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“Why do you receive SSI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?”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2589989" cy="5334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Disability</a:t>
            </a:r>
          </a:p>
        </p:txBody>
      </p:sp>
    </p:spTree>
    <p:extLst>
      <p:ext uri="{BB962C8B-B14F-4D97-AF65-F5344CB8AC3E}">
        <p14:creationId xmlns:p14="http://schemas.microsoft.com/office/powerpoint/2010/main" val="369020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52400"/>
            <a:ext cx="624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i="0" spc="-60" dirty="0">
                <a:solidFill>
                  <a:schemeClr val="accent1"/>
                </a:solidFill>
                <a:latin typeface="Corbel" panose="020B0503020204020204"/>
              </a:rPr>
              <a:t>Providing Documentation of a Disability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1788450"/>
            <a:ext cx="6268792" cy="431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800" b="0" i="0" dirty="0">
                <a:latin typeface="Corbel" panose="020B0503020204020204"/>
                <a:ea typeface="+mn-ea"/>
              </a:rPr>
              <a:t>If your disability is obvious to others, you should </a:t>
            </a:r>
            <a:r>
              <a:rPr lang="en-US" altLang="en-US" sz="2800" dirty="0">
                <a:solidFill>
                  <a:srgbClr val="FF0000"/>
                </a:solidFill>
                <a:latin typeface="Corbel" panose="020B0503020204020204"/>
                <a:ea typeface="+mn-ea"/>
              </a:rPr>
              <a:t>NOT</a:t>
            </a:r>
            <a:r>
              <a:rPr lang="en-US" altLang="en-US" sz="2800" b="0" i="0" dirty="0">
                <a:latin typeface="Corbel" panose="020B0503020204020204"/>
                <a:ea typeface="+mn-ea"/>
              </a:rPr>
              <a:t> be required to provide documentation. </a:t>
            </a:r>
          </a:p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400" b="0" i="0" dirty="0">
                <a:latin typeface="Corbel" panose="020B0503020204020204"/>
                <a:ea typeface="+mn-ea"/>
              </a:rPr>
              <a:t>Otherwise you can:</a:t>
            </a:r>
          </a:p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endParaRPr lang="en-US" altLang="en-US" sz="100" b="0" i="0" dirty="0">
              <a:latin typeface="Corbel" panose="020B0503020204020204"/>
              <a:ea typeface="+mn-ea"/>
            </a:endParaRP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200" b="0" i="0" dirty="0" smtClean="0">
                <a:latin typeface="Corbel" panose="020B0503020204020204"/>
                <a:ea typeface="+mn-ea"/>
              </a:rPr>
              <a:t>Show </a:t>
            </a:r>
            <a:r>
              <a:rPr lang="en-US" altLang="en-US" sz="2200" b="0" i="0" dirty="0">
                <a:latin typeface="Corbel" panose="020B0503020204020204"/>
                <a:ea typeface="+mn-ea"/>
              </a:rPr>
              <a:t>a copy of your current handicapped parking tag</a:t>
            </a: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200" b="0" i="0" dirty="0">
                <a:latin typeface="Corbel" panose="020B0503020204020204"/>
                <a:ea typeface="+mn-ea"/>
              </a:rPr>
              <a:t>Provide a statement from a doctor, therapist, case manager, peer support group, etc. </a:t>
            </a:r>
          </a:p>
          <a:p>
            <a:pPr marL="685800" lvl="1" indent="-182880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en-US" sz="2200" b="0" i="0" dirty="0">
                <a:latin typeface="Corbel" panose="020B0503020204020204"/>
                <a:ea typeface="+mn-ea"/>
              </a:rPr>
              <a:t>You should not need to provide copies of your medical </a:t>
            </a:r>
            <a:r>
              <a:rPr lang="en-US" altLang="en-US" sz="2200" b="0" i="0" dirty="0" smtClean="0">
                <a:latin typeface="Corbel" panose="020B0503020204020204"/>
                <a:ea typeface="+mn-ea"/>
              </a:rPr>
              <a:t>records</a:t>
            </a:r>
          </a:p>
          <a:p>
            <a:pPr marL="502920" lvl="1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/>
              </a:buClr>
            </a:pPr>
            <a:r>
              <a:rPr lang="en-US" altLang="en-US" sz="2200" b="0" i="0" dirty="0">
                <a:latin typeface="Corbel" panose="020B0503020204020204"/>
                <a:ea typeface="+mn-ea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2590800" cy="5334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Disability</a:t>
            </a:r>
            <a:endParaRPr lang="en-US" sz="4400" b="1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0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67056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032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What types of </a:t>
            </a:r>
            <a:endParaRPr lang="en-US" sz="60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44658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housing </a:t>
            </a:r>
          </a:p>
          <a:p>
            <a:pPr algn="ctr"/>
            <a:r>
              <a:rPr lang="en-US" sz="96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discrimination</a:t>
            </a:r>
            <a:endParaRPr lang="en-US" sz="96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640274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a</a:t>
            </a:r>
            <a:r>
              <a:rPr lang="en-US" sz="66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re prohibited</a:t>
            </a:r>
            <a:endParaRPr lang="en-US" sz="660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rbel" panose="020B05030202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3581400"/>
            <a:ext cx="914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/>
              </a:rPr>
              <a:t>?</a:t>
            </a:r>
            <a:endParaRPr lang="en-US" sz="4000" b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3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9659" y="1676400"/>
            <a:ext cx="25908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Prohibited practices</a:t>
            </a:r>
            <a:b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altLang="en-US" sz="4000" b="1" spc="0" dirty="0" smtClean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627290" y="685800"/>
            <a:ext cx="6172200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refusal to rent or sell</a:t>
            </a:r>
          </a:p>
          <a:p>
            <a:pPr marL="0" indent="0">
              <a:buNone/>
              <a:defRPr/>
            </a:pPr>
            <a:endParaRPr lang="en-US" sz="40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r</a:t>
            </a:r>
            <a:r>
              <a:rPr lang="en-US" sz="4000" dirty="0" smtClean="0"/>
              <a:t>efusal to negotiate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4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m</a:t>
            </a:r>
            <a:r>
              <a:rPr lang="en-US" sz="4000" dirty="0" smtClean="0"/>
              <a:t>aking housing unavailable</a:t>
            </a:r>
          </a:p>
          <a:p>
            <a:pPr marL="0" indent="0">
              <a:buNone/>
              <a:defRPr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" y="3657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19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752599"/>
            <a:ext cx="2172511" cy="22098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Title VIII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Civil Rights Act of 1968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971800"/>
            <a:ext cx="6248400" cy="2819400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The Fair Housing Act:</a:t>
            </a:r>
          </a:p>
          <a:p>
            <a:pPr marL="0" indent="0">
              <a:buNone/>
            </a:pPr>
            <a:r>
              <a:rPr lang="en-US" sz="2800" dirty="0" smtClean="0"/>
              <a:t>In 1968, within a week after the assassination of Rev. Dr. Martin Luther King, the Fair Housing Act was passed. 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96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2590800" cy="9144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Prohibited </a:t>
            </a:r>
            <a: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practices</a:t>
            </a:r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altLang="en-US" sz="4000" dirty="0" smtClean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762000"/>
            <a:ext cx="6172200" cy="5410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denying a dwelling</a:t>
            </a:r>
            <a:endParaRPr lang="en-US" altLang="en-US" sz="4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4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4000" dirty="0"/>
              <a:t>falsely denying housing availability for inspection, rental or sale</a:t>
            </a:r>
            <a:endParaRPr lang="en-US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67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912" y="1447800"/>
            <a:ext cx="2603938" cy="12954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Prohibited </a:t>
            </a:r>
            <a: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practices</a:t>
            </a:r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altLang="en-US" sz="400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838200"/>
            <a:ext cx="6096000" cy="53340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4000" b="1" dirty="0" smtClean="0">
                <a:solidFill>
                  <a:schemeClr val="accent1"/>
                </a:solidFill>
              </a:rPr>
              <a:t>Blockbusting</a:t>
            </a:r>
            <a:endParaRPr lang="en-US" altLang="en-US" sz="4000" b="1" dirty="0">
              <a:solidFill>
                <a:schemeClr val="accent1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400" dirty="0" smtClean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Persuade owners to sell or rent for profit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 by telling them that persons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of a particular race, color, national origin, sex, familial status, religion or disability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are moving into the neighborhood.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 altLang="en-US" sz="2000" dirty="0" smtClean="0"/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4000" b="1" dirty="0" smtClean="0"/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4000" b="1" dirty="0" smtClean="0">
                <a:solidFill>
                  <a:schemeClr val="accent1"/>
                </a:solidFill>
              </a:rPr>
              <a:t>Steering</a:t>
            </a:r>
            <a:endParaRPr lang="en-US" altLang="en-US" sz="4000" b="1" dirty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400" dirty="0" smtClean="0"/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Directing </a:t>
            </a:r>
            <a:r>
              <a:rPr lang="en-US" altLang="en-US" sz="2400" dirty="0"/>
              <a:t>prospective home buyers or </a:t>
            </a:r>
            <a:r>
              <a:rPr lang="en-US" altLang="en-US" sz="2400" dirty="0" smtClean="0"/>
              <a:t>tenants</a:t>
            </a:r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 </a:t>
            </a:r>
            <a:r>
              <a:rPr lang="en-US" altLang="en-US" sz="2400" dirty="0"/>
              <a:t>to neighborhoods or </a:t>
            </a:r>
            <a:r>
              <a:rPr lang="en-US" altLang="en-US" sz="2400" dirty="0" smtClean="0"/>
              <a:t>buildings</a:t>
            </a:r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 </a:t>
            </a:r>
            <a:r>
              <a:rPr lang="en-US" altLang="en-US" sz="2400" dirty="0"/>
              <a:t>based on their </a:t>
            </a:r>
            <a:r>
              <a:rPr lang="en-US" altLang="en-US" sz="2400" dirty="0" smtClean="0"/>
              <a:t>protected category</a:t>
            </a:r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/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 alt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5814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2603938" cy="12954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Prohibited </a:t>
            </a:r>
            <a: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practices</a:t>
            </a:r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altLang="en-US" sz="400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938" y="761999"/>
            <a:ext cx="6096000" cy="5334001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4000" b="1" dirty="0" smtClean="0">
                <a:solidFill>
                  <a:schemeClr val="accent1"/>
                </a:solidFill>
              </a:rPr>
              <a:t>Redlining</a:t>
            </a:r>
            <a:endParaRPr lang="en-US" altLang="en-US" sz="4000" b="1" dirty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400" dirty="0" smtClean="0"/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Unwillingness </a:t>
            </a:r>
            <a:r>
              <a:rPr lang="en-US" altLang="en-US" sz="2400" dirty="0"/>
              <a:t>to lend to </a:t>
            </a:r>
            <a:endParaRPr lang="en-US" altLang="en-US" sz="2400" dirty="0" smtClean="0"/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applicants </a:t>
            </a:r>
            <a:r>
              <a:rPr lang="en-US" altLang="en-US" sz="2400" dirty="0"/>
              <a:t>or borrowers </a:t>
            </a:r>
            <a:r>
              <a:rPr lang="en-US" altLang="en-US" sz="2400" dirty="0" smtClean="0"/>
              <a:t>in </a:t>
            </a:r>
            <a:r>
              <a:rPr lang="en-US" altLang="en-US" sz="2400" dirty="0"/>
              <a:t>particular neighborhoods or geographic regions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n-US" altLang="en-US" sz="18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4000" b="1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4000" b="1" dirty="0" smtClean="0">
                <a:solidFill>
                  <a:schemeClr val="accent1"/>
                </a:solidFill>
              </a:rPr>
              <a:t>Reverse </a:t>
            </a:r>
            <a:r>
              <a:rPr lang="en-US" altLang="en-US" sz="4000" b="1" dirty="0">
                <a:solidFill>
                  <a:schemeClr val="accent1"/>
                </a:solidFill>
              </a:rPr>
              <a:t>Redlining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4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Targeting </a:t>
            </a:r>
            <a:r>
              <a:rPr lang="en-US" altLang="en-US" sz="2400" dirty="0"/>
              <a:t>people in certain geographic areas </a:t>
            </a:r>
            <a:endParaRPr lang="en-US" altLang="en-US" sz="24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for </a:t>
            </a:r>
            <a:r>
              <a:rPr lang="en-US" altLang="en-US" sz="2400" dirty="0"/>
              <a:t>disadvantageous or abusive </a:t>
            </a:r>
            <a:endParaRPr lang="en-US" altLang="en-US" sz="24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 smtClean="0"/>
              <a:t>loan terms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conditions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2400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61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2590800" cy="12954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Prohibited </a:t>
            </a:r>
            <a: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403333"/>
            <a:ext cx="5943600" cy="6019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1"/>
                </a:solidFill>
              </a:rPr>
              <a:t>Refusal to make reasonable </a:t>
            </a:r>
            <a:r>
              <a:rPr lang="en-US" sz="3200" b="1" dirty="0" smtClean="0">
                <a:solidFill>
                  <a:schemeClr val="accent1"/>
                </a:solidFill>
              </a:rPr>
              <a:t>accommodations</a:t>
            </a:r>
          </a:p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…in </a:t>
            </a:r>
            <a:r>
              <a:rPr lang="en-US" sz="2200" dirty="0"/>
              <a:t>rules, policies, practices, or services when such accommodations may be necessary for 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persons with a disability </a:t>
            </a:r>
            <a:r>
              <a:rPr lang="en-US" sz="2200" dirty="0" smtClean="0"/>
              <a:t>to </a:t>
            </a:r>
            <a:r>
              <a:rPr lang="en-US" sz="2200" dirty="0"/>
              <a:t>have equal opportunity, full use and enjoyment of a </a:t>
            </a:r>
            <a:r>
              <a:rPr lang="en-US" sz="2200" dirty="0" smtClean="0"/>
              <a:t>dwelling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200" b="1" dirty="0" smtClean="0"/>
              <a:t>Example: </a:t>
            </a:r>
            <a:r>
              <a:rPr lang="en-US" sz="2000" dirty="0"/>
              <a:t>Because of a vision impairment, a tenant requests permission to have a guide dog with her in her apartment. The housing provider has a no-pets policy. This is a request for a reasonable accommodation, and the housing provider must grant the accommodation.  </a:t>
            </a:r>
          </a:p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sz="2200" b="1" dirty="0" smtClean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2590800" cy="22098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Prohibited </a:t>
            </a:r>
            <a: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403333"/>
            <a:ext cx="5943600" cy="60198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200" b="1" dirty="0" smtClean="0">
                <a:solidFill>
                  <a:schemeClr val="accent1"/>
                </a:solidFill>
              </a:rPr>
              <a:t>Refusing </a:t>
            </a:r>
            <a:r>
              <a:rPr lang="en-US" sz="3200" b="1" dirty="0">
                <a:solidFill>
                  <a:schemeClr val="accent1"/>
                </a:solidFill>
              </a:rPr>
              <a:t>to allow </a:t>
            </a:r>
            <a:r>
              <a:rPr lang="en-US" sz="3200" b="1" dirty="0" smtClean="0">
                <a:solidFill>
                  <a:schemeClr val="accent1"/>
                </a:solidFill>
              </a:rPr>
              <a:t>for reasonable modifications</a:t>
            </a:r>
            <a:endParaRPr lang="en-US" sz="4400" b="1" dirty="0" smtClean="0">
              <a:solidFill>
                <a:schemeClr val="accent1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000" dirty="0" smtClean="0"/>
              <a:t> </a:t>
            </a:r>
            <a:r>
              <a:rPr lang="en-US" sz="2200" dirty="0" smtClean="0"/>
              <a:t>…to properties </a:t>
            </a:r>
            <a:r>
              <a:rPr lang="en-US" sz="2200" dirty="0"/>
              <a:t>when such </a:t>
            </a:r>
            <a:r>
              <a:rPr lang="en-US" sz="2200" dirty="0" smtClean="0"/>
              <a:t>modifications to structures are required by a person with a disability to allow them </a:t>
            </a:r>
            <a:r>
              <a:rPr lang="en-US" sz="2200" dirty="0"/>
              <a:t>full use and </a:t>
            </a:r>
            <a:r>
              <a:rPr lang="en-US" sz="2200" dirty="0" smtClean="0"/>
              <a:t>access </a:t>
            </a:r>
            <a:r>
              <a:rPr lang="en-US" sz="2200" dirty="0"/>
              <a:t>to a rental </a:t>
            </a:r>
            <a:r>
              <a:rPr lang="en-US" sz="2200" dirty="0" smtClean="0"/>
              <a:t>unit or common area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alt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 </a:t>
            </a:r>
            <a:r>
              <a:rPr lang="en-US" alt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expense of the person with a disability</a:t>
            </a:r>
            <a:endParaRPr lang="en-US" sz="2200" dirty="0" smtClean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2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200" dirty="0" smtClean="0"/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200" b="1" dirty="0" smtClean="0"/>
              <a:t>Example: </a:t>
            </a:r>
            <a:r>
              <a:rPr lang="en-US" sz="2200" dirty="0"/>
              <a:t>Because of a mobility disability, a tenant wants to install grab bars in the bathroom. This is a reasonable modification and must be permitted at the tenant’s expense</a:t>
            </a:r>
            <a:r>
              <a:rPr lang="en-US" sz="2200" dirty="0" smtClean="0"/>
              <a:t>.</a:t>
            </a:r>
          </a:p>
          <a:p>
            <a:pPr marL="0" indent="0">
              <a:spcBef>
                <a:spcPts val="0"/>
              </a:spcBef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20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000" b="1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dirty="0" smtClean="0"/>
              <a:t>*Note- In 2010, New  York State Human Rights Law was modified to recognize that modifications are accommodations. It also </a:t>
            </a:r>
            <a:r>
              <a:rPr lang="en-US" alt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placed </a:t>
            </a:r>
            <a:r>
              <a:rPr lang="en-US" alt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expense on providers for modifications to common and public use space</a:t>
            </a:r>
          </a:p>
          <a:p>
            <a:pPr marL="0" indent="0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64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2590800" cy="91440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Prohibited </a:t>
            </a:r>
            <a: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practices</a:t>
            </a:r>
            <a:endParaRPr lang="en-US" altLang="en-US" sz="4000" dirty="0" smtClean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378835" y="0"/>
            <a:ext cx="6629400" cy="1828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000" b="1" dirty="0" smtClean="0">
                <a:solidFill>
                  <a:schemeClr val="accent1"/>
                </a:solidFill>
              </a:rPr>
              <a:t>Examples: </a:t>
            </a:r>
            <a:br>
              <a:rPr lang="en-US" sz="3000" b="1" dirty="0" smtClean="0">
                <a:solidFill>
                  <a:schemeClr val="accent1"/>
                </a:solidFill>
              </a:rPr>
            </a:br>
            <a:r>
              <a:rPr lang="en-US" sz="3000" b="1" dirty="0" smtClean="0">
                <a:solidFill>
                  <a:schemeClr val="accent1"/>
                </a:solidFill>
              </a:rPr>
              <a:t>Unlawful advertising </a:t>
            </a:r>
            <a:r>
              <a:rPr lang="en-US" sz="3000" b="1" dirty="0">
                <a:solidFill>
                  <a:schemeClr val="accent1"/>
                </a:solidFill>
              </a:rPr>
              <a:t>discrimination: verbal, printed, or </a:t>
            </a:r>
            <a:r>
              <a:rPr lang="en-US" sz="3000" b="1" dirty="0" smtClean="0">
                <a:solidFill>
                  <a:schemeClr val="accent1"/>
                </a:solidFill>
              </a:rPr>
              <a:t>graphic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2438400" cy="2438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45724" y="1640302"/>
            <a:ext cx="6295622" cy="5065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“no children”  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“mature persons” 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 “suitable for singles only” 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“Christians Only”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“English Speakers Only”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“Ideal for a couple”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“Must have employment income”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b="0" i="0" spc="-60" dirty="0" smtClean="0">
                <a:solidFill>
                  <a:schemeClr val="tx1"/>
                </a:solidFill>
              </a:rPr>
              <a:t>“No Section 8”</a:t>
            </a: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400" b="0" i="0" spc="-60" dirty="0" smtClean="0">
                <a:solidFill>
                  <a:schemeClr val="tx1"/>
                </a:solidFill>
              </a:rPr>
              <a:t>“No Programs”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altLang="ja-JP" sz="2400" b="0" i="0" dirty="0" smtClean="0">
                <a:solidFill>
                  <a:schemeClr val="tx1"/>
                </a:solidFill>
              </a:rPr>
              <a:t>Logos that represent a particular race or religion, e.g. pictures featuring only White tenants.</a:t>
            </a:r>
            <a:endParaRPr lang="en-US" altLang="en-US" b="0" i="0" dirty="0" smtClean="0"/>
          </a:p>
        </p:txBody>
      </p:sp>
    </p:spTree>
    <p:extLst>
      <p:ext uri="{BB962C8B-B14F-4D97-AF65-F5344CB8AC3E}">
        <p14:creationId xmlns:p14="http://schemas.microsoft.com/office/powerpoint/2010/main" val="2434862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762001"/>
            <a:ext cx="2590799" cy="2209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Prohibited </a:t>
            </a:r>
            <a:r>
              <a:rPr lang="en-US" altLang="en-US" sz="40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practices</a:t>
            </a:r>
            <a:endParaRPr lang="en-US" sz="4000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895599" y="1524000"/>
            <a:ext cx="5638800" cy="4800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 smtClean="0"/>
              <a:t>Applying </a:t>
            </a:r>
            <a:r>
              <a:rPr lang="en-US" sz="3200" dirty="0"/>
              <a:t>different standards and rules related to eviction, </a:t>
            </a:r>
            <a:r>
              <a:rPr lang="en-US" sz="3200" dirty="0" smtClean="0"/>
              <a:t>attempted </a:t>
            </a:r>
            <a:r>
              <a:rPr lang="en-US" sz="3200" dirty="0"/>
              <a:t>eviction or non-renewal of a </a:t>
            </a:r>
            <a:r>
              <a:rPr lang="en-US" sz="3200" dirty="0" smtClean="0"/>
              <a:t>lease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3200" dirty="0"/>
          </a:p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Treating tenants differently in relation to repairs, lease </a:t>
            </a:r>
            <a:r>
              <a:rPr lang="en-US" sz="3200" dirty="0" smtClean="0"/>
              <a:t>violation </a:t>
            </a:r>
            <a:r>
              <a:rPr lang="en-US" sz="3200" dirty="0"/>
              <a:t>notices and late </a:t>
            </a:r>
            <a:r>
              <a:rPr lang="en-US" sz="3200" dirty="0" smtClean="0"/>
              <a:t>fees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657600"/>
            <a:ext cx="2438400" cy="24384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90800" y="381000"/>
            <a:ext cx="6248399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i="0" dirty="0" smtClean="0">
                <a:solidFill>
                  <a:schemeClr val="accent1"/>
                </a:solidFill>
              </a:rPr>
              <a:t>Examples: Unlawful Terms and Conditions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419" t="-134" r="-5419" b="134"/>
          <a:stretch/>
        </p:blipFill>
        <p:spPr>
          <a:xfrm>
            <a:off x="2590800" y="685800"/>
            <a:ext cx="3248025" cy="279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0762"/>
            <a:ext cx="2590800" cy="158443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Prohibited</a:t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29200" y="1905000"/>
            <a:ext cx="3976149" cy="2056259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US" altLang="en-US" sz="3000" b="1" dirty="0" smtClean="0">
                <a:solidFill>
                  <a:schemeClr val="accent1"/>
                </a:solidFill>
              </a:rPr>
              <a:t>Coercion</a:t>
            </a:r>
            <a:r>
              <a:rPr lang="en-US" altLang="en-US" sz="3000" b="1" dirty="0">
                <a:solidFill>
                  <a:schemeClr val="accent1"/>
                </a:solidFill>
              </a:rPr>
              <a:t>, </a:t>
            </a:r>
            <a:r>
              <a:rPr lang="en-US" altLang="en-US" sz="3000" b="1" dirty="0" smtClean="0">
                <a:solidFill>
                  <a:schemeClr val="accent1"/>
                </a:solidFill>
              </a:rPr>
              <a:t>intimidation</a:t>
            </a:r>
            <a:r>
              <a:rPr lang="en-US" altLang="en-US" sz="3000" b="1" dirty="0">
                <a:solidFill>
                  <a:schemeClr val="accent1"/>
                </a:solidFill>
              </a:rPr>
              <a:t>, </a:t>
            </a:r>
            <a:r>
              <a:rPr lang="en-US" altLang="en-US" sz="3000" b="1" dirty="0" smtClean="0">
                <a:solidFill>
                  <a:schemeClr val="accent1"/>
                </a:solidFill>
              </a:rPr>
              <a:t>threats </a:t>
            </a:r>
            <a:r>
              <a:rPr lang="en-US" altLang="en-US" sz="3000" b="1" dirty="0">
                <a:solidFill>
                  <a:schemeClr val="accent1"/>
                </a:solidFill>
              </a:rPr>
              <a:t>and interference </a:t>
            </a:r>
            <a:endParaRPr lang="en-US" altLang="en-US" sz="3000" b="1" u="sng" dirty="0">
              <a:solidFill>
                <a:schemeClr val="accent1"/>
              </a:solidFill>
            </a:endParaRPr>
          </a:p>
          <a:p>
            <a:pPr marL="0" indent="0" algn="ctr" eaLnBrk="1" hangingPunct="1">
              <a:buNone/>
              <a:defRPr/>
            </a:pPr>
            <a:endParaRPr lang="en-US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12374" y="114798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 smtClean="0">
                <a:solidFill>
                  <a:schemeClr val="accent1"/>
                </a:solidFill>
                <a:latin typeface="+mn-lt"/>
              </a:rPr>
              <a:t>Retaliation</a:t>
            </a:r>
            <a:endParaRPr lang="en-US" sz="1600" i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51" y="3522172"/>
            <a:ext cx="58674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Against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persons who have exercised their Fair Housing </a:t>
            </a: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rights</a:t>
            </a:r>
            <a:endParaRPr lang="en-US" altLang="en-US" sz="26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Against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persons who have </a:t>
            </a: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acted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as a witness or aided others to exercise their Fair Housing rights</a:t>
            </a:r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2590800" cy="3429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sz="3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Prohibited Practices </a:t>
            </a:r>
            <a:br>
              <a:rPr lang="en-US" altLang="en-US" sz="3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i="1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Financing, Brokerage, and Appraisal Services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895600" y="685800"/>
            <a:ext cx="5791200" cy="480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Refusing to make a mortgage loan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Refusing to provide information regarding loans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Setting different terms or conditions of financing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Refusing to purchase a loan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Denying access to brokerage services </a:t>
            </a:r>
          </a:p>
          <a:p>
            <a:pPr marL="0" indent="0" eaLnBrk="1" hangingPunct="1">
              <a:buNone/>
            </a:pPr>
            <a:r>
              <a:rPr lang="en-US" altLang="en-US" sz="9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8257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26670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don’t think it’s safe for you to live here because of your disability.”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197" y="1010651"/>
            <a:ext cx="6019800" cy="529389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800" dirty="0" smtClean="0"/>
              <a:t>“</a:t>
            </a:r>
            <a:r>
              <a:rPr lang="en-US" altLang="ja-JP" sz="2800" dirty="0" smtClean="0"/>
              <a:t>I don’t rent to families with children.” 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800" dirty="0" smtClean="0"/>
              <a:t>”I won’t rent a one-bedroom apartment to parent and child.” 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800" dirty="0" smtClean="0"/>
              <a:t>“I don’t rent to African Americans, Hispanics, Jews etc.”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800" dirty="0" smtClean="0"/>
              <a:t> “I don’t want foreigners living in my complex.”  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800" dirty="0" smtClean="0"/>
              <a:t>“It’s not safe for young children because there are stairs.”  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2800" dirty="0" smtClean="0"/>
              <a:t>“No Programs accepted.” </a:t>
            </a:r>
          </a:p>
          <a:p>
            <a:pPr marL="0" indent="0"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ja-JP" sz="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644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i="0" spc="-60" dirty="0" smtClean="0">
                <a:solidFill>
                  <a:schemeClr val="accent1"/>
                </a:solidFill>
                <a:latin typeface="Corbel" panose="020B0503020204020204"/>
                <a:ea typeface="+mj-ea"/>
                <a:cs typeface="+mj-cs"/>
              </a:rPr>
              <a:t>Examples: Discriminatory Statements:</a:t>
            </a:r>
            <a:endParaRPr lang="en-US" sz="3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6576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269" y="609600"/>
            <a:ext cx="62484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Fair Housing?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752600"/>
            <a:ext cx="6688138" cy="4343400"/>
          </a:xfrm>
        </p:spPr>
        <p:txBody>
          <a:bodyPr rtlCol="0">
            <a:noAutofit/>
          </a:bodyPr>
          <a:lstStyle/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0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r>
              <a:rPr lang="en-US" sz="3600" dirty="0" smtClean="0"/>
              <a:t>Fair housing means that 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r>
              <a:rPr lang="en-US" sz="3600" dirty="0" smtClean="0"/>
              <a:t>all people have the right to 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r>
              <a:rPr lang="en-US" sz="3600" dirty="0" smtClean="0"/>
              <a:t>live in the housing of their choice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r>
              <a:rPr lang="en-US" sz="3600" dirty="0" smtClean="0"/>
              <a:t> that  they can afford 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r>
              <a:rPr lang="en-US" sz="3600" dirty="0" smtClean="0"/>
              <a:t>free from discrimination</a:t>
            </a:r>
            <a:r>
              <a:rPr lang="en-US" sz="3600" b="1" dirty="0" smtClean="0"/>
              <a:t>.*</a:t>
            </a:r>
            <a:endParaRPr lang="en-US" altLang="en-US" sz="11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altLang="en-US" sz="11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altLang="en-US" sz="11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*Discrimination: </a:t>
            </a:r>
            <a:r>
              <a:rPr lang="en-US" sz="2000" dirty="0" smtClean="0"/>
              <a:t>Denial </a:t>
            </a:r>
            <a:r>
              <a:rPr lang="en-US" sz="2000" dirty="0"/>
              <a:t>of </a:t>
            </a:r>
            <a:r>
              <a:rPr lang="en-US" sz="2000" dirty="0" smtClean="0"/>
              <a:t>equal treatment </a:t>
            </a:r>
            <a:r>
              <a:rPr lang="en-US" sz="2000" dirty="0"/>
              <a:t>and </a:t>
            </a:r>
            <a:r>
              <a:rPr lang="en-US" sz="2000" dirty="0" smtClean="0"/>
              <a:t>opportunity</a:t>
            </a:r>
            <a:endParaRPr lang="en-US" sz="2000" dirty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altLang="en-US" sz="1800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467" y="1524000"/>
            <a:ext cx="25058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 is U.S. policy and law to promote equitable housing choice</a:t>
            </a:r>
            <a:br>
              <a:rPr lang="en-US" altLang="en-US" sz="28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sz="28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eliminate segregation.</a:t>
            </a:r>
            <a:endParaRPr lang="en-US" sz="280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725903"/>
            <a:ext cx="6303579" cy="5370098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altLang="en-US" sz="2800" u="sng" dirty="0" smtClean="0"/>
          </a:p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Sexual (gender), racial, ethnic, religious, disability or familial status harassment </a:t>
            </a:r>
          </a:p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by the owner, employees of owner, </a:t>
            </a:r>
          </a:p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the management company, </a:t>
            </a:r>
          </a:p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employees of the management company, </a:t>
            </a:r>
          </a:p>
          <a:p>
            <a:pPr marL="0" indent="0" algn="ctr" eaLnBrk="1" fontAlgn="auto" hangingPunct="1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or other tenants.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altLang="en-US" dirty="0" smtClean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altLang="en-US" dirty="0" smtClean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31124" y="914400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500" b="0" i="0" spc="-6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“</a:t>
            </a:r>
            <a:r>
              <a:rPr lang="en-US" altLang="en-US" sz="3200" b="0" i="0" spc="-6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Wouldn’t you be more comfortable somewhere else?”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" y="110350"/>
            <a:ext cx="9105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i="0" spc="-60" dirty="0" smtClean="0">
                <a:solidFill>
                  <a:schemeClr val="accent1"/>
                </a:solidFill>
                <a:latin typeface="Corbel" panose="020B0503020204020204"/>
                <a:ea typeface="+mj-ea"/>
                <a:cs typeface="+mj-cs"/>
              </a:rPr>
              <a:t>Examples: Discriminatory Harassment:</a:t>
            </a:r>
            <a:endParaRPr lang="en-US" sz="3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" y="3657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5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45680" y="1371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spc="-60" dirty="0" smtClean="0">
                <a:solidFill>
                  <a:prstClr val="white"/>
                </a:solidFill>
                <a:latin typeface="Corbel" panose="020B0503020204020204"/>
                <a:ea typeface="+mj-ea"/>
                <a:cs typeface="+mj-cs"/>
              </a:rPr>
              <a:t> </a:t>
            </a:r>
            <a:r>
              <a:rPr lang="en-US" sz="9600" i="0" spc="-60" dirty="0" smtClean="0">
                <a:solidFill>
                  <a:prstClr val="white"/>
                </a:solidFill>
                <a:latin typeface="Corbel" panose="020B0503020204020204"/>
                <a:ea typeface="+mj-ea"/>
                <a:cs typeface="+mj-cs"/>
              </a:rPr>
              <a:t>types of housing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17279" y="35788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0" i="0" spc="-60" dirty="0" smtClean="0">
                <a:solidFill>
                  <a:prstClr val="white"/>
                </a:solidFill>
                <a:latin typeface="Corbel" panose="020B0503020204020204"/>
              </a:rPr>
              <a:t>What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807934"/>
            <a:ext cx="789064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200" b="0" i="0" spc="-60" dirty="0">
                <a:solidFill>
                  <a:prstClr val="white"/>
                </a:solidFill>
                <a:latin typeface="Corbel" panose="020B0503020204020204"/>
              </a:rPr>
              <a:t>are covered </a:t>
            </a:r>
          </a:p>
          <a:p>
            <a:pPr lvl="0"/>
            <a:r>
              <a:rPr lang="en-US" sz="7200" b="0" i="0" spc="-60" dirty="0" smtClean="0">
                <a:solidFill>
                  <a:prstClr val="white"/>
                </a:solidFill>
                <a:latin typeface="Corbel" panose="020B0503020204020204"/>
              </a:rPr>
              <a:t>    by </a:t>
            </a:r>
            <a:r>
              <a:rPr lang="en-US" sz="7200" b="0" i="0" spc="-60" dirty="0">
                <a:solidFill>
                  <a:prstClr val="white"/>
                </a:solidFill>
                <a:latin typeface="Corbel" panose="020B0503020204020204"/>
              </a:rPr>
              <a:t>the federal </a:t>
            </a:r>
          </a:p>
          <a:p>
            <a:pPr lvl="0" algn="ctr"/>
            <a:r>
              <a:rPr lang="en-US" sz="7200" b="0" i="0" spc="-60" dirty="0" smtClean="0">
                <a:solidFill>
                  <a:prstClr val="white"/>
                </a:solidFill>
                <a:latin typeface="Corbel" panose="020B0503020204020204"/>
              </a:rPr>
              <a:t>      </a:t>
            </a:r>
            <a:r>
              <a:rPr lang="en-US" sz="7200" b="0" i="0" cap="small" spc="-6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Fair </a:t>
            </a:r>
            <a:r>
              <a:rPr lang="en-US" sz="7200" b="0" i="0" cap="small" spc="-6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Housing </a:t>
            </a:r>
            <a:r>
              <a:rPr lang="en-US" sz="7200" b="0" i="0" cap="small" spc="-6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Act</a:t>
            </a:r>
            <a:endParaRPr lang="en-US" sz="3600" cap="small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3807537"/>
            <a:ext cx="914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0" i="0" spc="-60" dirty="0">
                <a:solidFill>
                  <a:prstClr val="white"/>
                </a:solidFill>
                <a:latin typeface="Corbel" panose="020B0503020204020204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81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57200"/>
            <a:ext cx="9125607" cy="9906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857233"/>
            <a:ext cx="89916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0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Single Family homes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owned by </a:t>
            </a:r>
            <a:r>
              <a:rPr lang="en-US" altLang="en-US" sz="3600" b="0" i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n-ea"/>
              </a:rPr>
              <a:t>private persons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when a </a:t>
            </a:r>
            <a:r>
              <a:rPr lang="en-US" altLang="en-US" sz="30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real estate broker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and/or </a:t>
            </a:r>
            <a:r>
              <a:rPr lang="en-US" altLang="en-US" sz="30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discriminatory advertising</a:t>
            </a:r>
            <a:r>
              <a:rPr lang="en-US" altLang="en-US" sz="32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is used to sell or rent the </a:t>
            </a: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home</a:t>
            </a:r>
          </a:p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altLang="en-US" sz="26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0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Single Family homes </a:t>
            </a:r>
            <a:r>
              <a:rPr lang="en-US" altLang="en-US" sz="36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n-ea"/>
              </a:rPr>
              <a:t>not</a:t>
            </a:r>
            <a:r>
              <a:rPr lang="en-US" altLang="en-US" sz="3600" i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n-ea"/>
              </a:rPr>
              <a:t>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owned by </a:t>
            </a:r>
            <a:r>
              <a:rPr lang="en-US" altLang="en-US" sz="3600" i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n-ea"/>
              </a:rPr>
              <a:t>private persons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(for example, owned by corporations or partnerships) even if a broker is not used to sell or rent the </a:t>
            </a: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home</a:t>
            </a:r>
            <a:endParaRPr lang="en-US" altLang="en-US" sz="26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03" y="609600"/>
            <a:ext cx="9125607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0" i="0" spc="-6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Housing covered by </a:t>
            </a:r>
            <a:r>
              <a:rPr lang="en-US" sz="3600" b="0" i="0" spc="-6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the </a:t>
            </a:r>
            <a:r>
              <a:rPr lang="en-US" sz="3600" b="0" i="0" spc="-6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federal Fair </a:t>
            </a:r>
            <a:r>
              <a:rPr lang="en-US" sz="3600" b="0" i="0" spc="-6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Housing Act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-34159" y="1752600"/>
            <a:ext cx="9159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0" dirty="0" smtClean="0">
                <a:solidFill>
                  <a:schemeClr val="accent1"/>
                </a:solidFill>
                <a:latin typeface="+mj-lt"/>
              </a:rPr>
              <a:t>Single Family Homes</a:t>
            </a:r>
            <a:endParaRPr lang="en-US" sz="5400" i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41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9144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586" y="3048000"/>
            <a:ext cx="8991600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0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Multifamily </a:t>
            </a:r>
            <a:r>
              <a:rPr lang="en-US" altLang="en-US" sz="30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dwellings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with</a:t>
            </a:r>
            <a:r>
              <a:rPr lang="en-US" altLang="en-US" sz="30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</a:t>
            </a:r>
            <a:r>
              <a:rPr lang="en-US" altLang="en-US" sz="3600" i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n-ea"/>
              </a:rPr>
              <a:t>5 or more units</a:t>
            </a: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,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including rooming </a:t>
            </a:r>
            <a:r>
              <a:rPr lang="en-US" altLang="en-US" sz="2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houses</a:t>
            </a: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en-US" altLang="en-US" sz="26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0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Multifamily dwellings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with </a:t>
            </a:r>
            <a:r>
              <a:rPr lang="en-US" altLang="en-US" sz="3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n-ea"/>
              </a:rPr>
              <a:t>4 or </a:t>
            </a:r>
            <a:r>
              <a:rPr lang="en-US" altLang="en-US" sz="3600" b="0" i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n-ea"/>
              </a:rPr>
              <a:t>fewer units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, if the</a:t>
            </a:r>
            <a:r>
              <a:rPr lang="en-US" altLang="en-US" sz="24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</a:t>
            </a:r>
            <a:r>
              <a:rPr lang="en-US" altLang="en-US" sz="3600" i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n-ea"/>
              </a:rPr>
              <a:t>owner does </a:t>
            </a:r>
            <a:r>
              <a:rPr lang="en-US" altLang="en-US" sz="360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n-ea"/>
              </a:rPr>
              <a:t>not</a:t>
            </a:r>
            <a:r>
              <a:rPr lang="en-US" altLang="en-US" sz="3600" i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n-ea"/>
              </a:rPr>
              <a:t> live </a:t>
            </a:r>
            <a:r>
              <a:rPr lang="en-US" altLang="en-US" sz="2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in one of the units</a:t>
            </a:r>
            <a:r>
              <a:rPr lang="en-US" altLang="en-US" sz="26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.*</a:t>
            </a:r>
          </a:p>
          <a:p>
            <a:pPr marL="342900" lvl="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  <a:buFont typeface="Wingdings" panose="05000000000000000000" pitchFamily="2" charset="2"/>
              <a:buChar char="§"/>
              <a:defRPr/>
            </a:pPr>
            <a:endParaRPr lang="en-US" altLang="en-US" sz="260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lvl="0" algn="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  <a:defRPr/>
            </a:pPr>
            <a:r>
              <a:rPr lang="en-US" altLang="en-US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*</a:t>
            </a:r>
            <a:r>
              <a:rPr lang="en-US" altLang="en-US" sz="2600" b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</a:t>
            </a:r>
            <a:r>
              <a:rPr lang="en-US" altLang="en-US" sz="2400" b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NYSHRL covers three or more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03" y="609600"/>
            <a:ext cx="9125607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0" i="0" spc="-6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Housing covered by </a:t>
            </a:r>
            <a:r>
              <a:rPr lang="en-US" sz="3600" b="0" i="0" spc="-6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the </a:t>
            </a:r>
            <a:r>
              <a:rPr lang="en-US" sz="3600" b="0" i="0" spc="-6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federal Fair </a:t>
            </a:r>
            <a:r>
              <a:rPr lang="en-US" sz="3600" b="0" i="0" spc="-6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</a:rPr>
              <a:t>Housing Act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-34159" y="1752600"/>
            <a:ext cx="9159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0" dirty="0" smtClean="0">
                <a:solidFill>
                  <a:schemeClr val="accent1"/>
                </a:solidFill>
                <a:latin typeface="+mj-lt"/>
              </a:rPr>
              <a:t>Multifamily Dwellings</a:t>
            </a:r>
            <a:endParaRPr lang="en-US" sz="5400" i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72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0" y="765784"/>
            <a:ext cx="2463790" cy="365381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types of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wellings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overed under the Fair Housing 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307464" y="1828800"/>
            <a:ext cx="6519843" cy="4339616"/>
          </a:xfrm>
        </p:spPr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Group Homes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Nursing Homes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Assisted Living Facilities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Residential Hotels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Dormitories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Condos and Cooperatives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Manufactured and Mobile Homes</a:t>
            </a:r>
          </a:p>
          <a:p>
            <a:pPr marL="502920" lvl="1" indent="0" eaLnBrk="1" hangingPunct="1">
              <a:buNone/>
            </a:pPr>
            <a:endParaRPr lang="en-US" altLang="en-US" sz="3200" dirty="0" smtClean="0"/>
          </a:p>
          <a:p>
            <a:pPr marL="502920" lvl="1" indent="0" eaLnBrk="1" hangingPunct="1">
              <a:buNone/>
            </a:pPr>
            <a:r>
              <a:rPr lang="en-US" altLang="en-US" sz="800" dirty="0" smtClean="0"/>
              <a:t> .</a:t>
            </a:r>
          </a:p>
        </p:txBody>
      </p:sp>
      <p:pic>
        <p:nvPicPr>
          <p:cNvPr id="4" name="Picture 2" descr="Image result for fair housi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85" y="735733"/>
            <a:ext cx="3264707" cy="1267715"/>
          </a:xfrm>
          <a:prstGeom prst="rect">
            <a:avLst/>
          </a:prstGeom>
          <a:gradFill>
            <a:gsLst>
              <a:gs pos="0">
                <a:schemeClr val="accent1">
                  <a:lumMod val="28000"/>
                  <a:lumOff val="7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023464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7848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8000" b="0" i="0" spc="-60" dirty="0">
                <a:solidFill>
                  <a:srgbClr val="FFFFFF"/>
                </a:solidFill>
                <a:latin typeface="Corbel" panose="020B0503020204020204"/>
                <a:ea typeface="+mj-ea"/>
                <a:cs typeface="+mj-cs"/>
              </a:rPr>
              <a:t>How do </a:t>
            </a:r>
            <a:r>
              <a:rPr lang="en-US" altLang="en-US" sz="8000" b="0" i="0" spc="-60" dirty="0" smtClean="0">
                <a:solidFill>
                  <a:srgbClr val="FFFFFF"/>
                </a:solidFill>
                <a:latin typeface="Corbel" panose="020B0503020204020204"/>
                <a:ea typeface="+mj-ea"/>
                <a:cs typeface="+mj-cs"/>
              </a:rPr>
              <a:t>we</a:t>
            </a:r>
          </a:p>
          <a:p>
            <a:r>
              <a:rPr lang="en-US" altLang="en-US" sz="138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o</a:t>
            </a:r>
            <a:r>
              <a:rPr lang="en-US" altLang="en-US" sz="13800" b="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vercome</a:t>
            </a:r>
          </a:p>
          <a:p>
            <a:r>
              <a:rPr lang="en-US" altLang="en-US" sz="8000" b="0" i="0" spc="-60" dirty="0" smtClean="0">
                <a:solidFill>
                  <a:srgbClr val="FFFFFF"/>
                </a:solidFill>
                <a:latin typeface="Corbel" panose="020B0503020204020204"/>
                <a:ea typeface="+mj-ea"/>
                <a:cs typeface="+mj-cs"/>
              </a:rPr>
              <a:t>	fair housing 			       challenges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25146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74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7563" y="685800"/>
            <a:ext cx="2667000" cy="2514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 Housing Strategies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990600"/>
            <a:ext cx="5791200" cy="41910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Monotype Sorts" charset="2"/>
              <a:buNone/>
              <a:defRPr/>
            </a:pPr>
            <a:endParaRPr lang="en-US" altLang="en-US" sz="3200" u="sng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6600" b="1" dirty="0" smtClean="0">
                <a:solidFill>
                  <a:schemeClr val="accent1"/>
                </a:solidFill>
              </a:rPr>
              <a:t>Education</a:t>
            </a:r>
          </a:p>
          <a:p>
            <a:pPr marL="0" indent="0" eaLnBrk="1" hangingPunct="1">
              <a:buNone/>
              <a:defRPr/>
            </a:pPr>
            <a:endParaRPr lang="en-US" altLang="en-US" sz="66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6600" b="1" dirty="0" smtClean="0">
                <a:solidFill>
                  <a:schemeClr val="accent1"/>
                </a:solidFill>
              </a:rPr>
              <a:t>Advocacy</a:t>
            </a:r>
          </a:p>
          <a:p>
            <a:pPr marL="0" indent="0" eaLnBrk="1" hangingPunct="1">
              <a:buNone/>
              <a:defRPr/>
            </a:pPr>
            <a:endParaRPr lang="en-US" altLang="en-US" sz="66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sz="6600" b="1" dirty="0" smtClean="0">
                <a:solidFill>
                  <a:schemeClr val="accent1"/>
                </a:solidFill>
              </a:rPr>
              <a:t>Enforcement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799"/>
            <a:ext cx="9144000" cy="12801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50622"/>
            <a:ext cx="8854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How Do You Protect Your</a:t>
            </a:r>
            <a:br>
              <a:rPr lang="en-US" altLang="en-US" sz="40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</a:br>
            <a:r>
              <a:rPr lang="en-US" altLang="en-US" sz="40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Fair Housing Rights?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5" y="1828800"/>
            <a:ext cx="9220200" cy="428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200" i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Anyone who believes he or she has </a:t>
            </a:r>
            <a:r>
              <a:rPr lang="en-US" altLang="en-US" sz="3200" i="0" dirty="0" smtClean="0">
                <a:solidFill>
                  <a:schemeClr val="accent1"/>
                </a:solidFill>
                <a:latin typeface="Corbel" panose="020B0503020204020204"/>
                <a:ea typeface="+mn-ea"/>
              </a:rPr>
              <a:t>been discriminated </a:t>
            </a:r>
            <a:r>
              <a:rPr lang="en-US" altLang="en-US" sz="3200" i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against can file a complaint. </a:t>
            </a:r>
            <a:endParaRPr lang="en-US" altLang="en-US" sz="200" i="0" dirty="0" smtClean="0">
              <a:solidFill>
                <a:schemeClr val="accent1"/>
              </a:solidFill>
              <a:latin typeface="Corbel" panose="020B0503020204020204"/>
              <a:ea typeface="+mn-ea"/>
            </a:endParaRP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 </a:t>
            </a: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If you want to discuss options, or obtain help from a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professional </a:t>
            </a: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Fair </a:t>
            </a: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Housing advocate…</a:t>
            </a:r>
            <a:endParaRPr lang="en-US" alt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</a:rPr>
              <a:t>Contact </a:t>
            </a:r>
            <a:r>
              <a:rPr lang="en-US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</a:rPr>
              <a:t>Long Island Housing </a:t>
            </a:r>
            <a:r>
              <a:rPr lang="en-US" alt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</a:rPr>
              <a:t>Services, Inc.</a:t>
            </a:r>
            <a:endParaRPr lang="en-US" altLang="en-US" sz="3600" b="0" i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</a:endParaRP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6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(631</a:t>
            </a:r>
            <a:r>
              <a:rPr lang="en-US" altLang="en-US" sz="36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) </a:t>
            </a:r>
            <a:r>
              <a:rPr lang="en-US" altLang="en-US" sz="36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  <a:ea typeface="+mn-ea"/>
              </a:rPr>
              <a:t>567-5111 ext. 375</a:t>
            </a: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sz="3600" i="0" u="sng" dirty="0" smtClean="0">
                <a:solidFill>
                  <a:srgbClr val="00B0F0"/>
                </a:solidFill>
                <a:latin typeface="Corbel" panose="020B0503020204020204"/>
                <a:ea typeface="+mn-ea"/>
                <a:hlinkClick r:id="rId2"/>
              </a:rPr>
              <a:t>info@LIFairHousing.org</a:t>
            </a:r>
            <a:r>
              <a:rPr lang="en-US" altLang="en-US" sz="3600" i="0" u="sng" dirty="0" smtClean="0">
                <a:solidFill>
                  <a:srgbClr val="00B0F0"/>
                </a:solidFill>
                <a:latin typeface="Corbel" panose="020B0503020204020204"/>
                <a:ea typeface="+mn-ea"/>
              </a:rPr>
              <a:t> </a:t>
            </a:r>
            <a:endParaRPr lang="en-US" altLang="en-US" sz="1800" i="0" u="sng" dirty="0">
              <a:solidFill>
                <a:srgbClr val="00B0F0"/>
              </a:solidFill>
              <a:latin typeface="Corbel" panose="020B0503020204020204"/>
              <a:ea typeface="+mn-ea"/>
            </a:endParaRPr>
          </a:p>
          <a:p>
            <a:pPr marL="182880" lvl="0" indent="-18288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endParaRPr lang="en-US" altLang="en-US" sz="19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29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2590258" cy="2514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Your </a:t>
            </a:r>
            <a:br>
              <a:rPr lang="en-US" altLang="en-US" sz="4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 Housing Rights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3200" y="762000"/>
            <a:ext cx="6019800" cy="5257800"/>
          </a:xfr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*</a:t>
            </a:r>
            <a:r>
              <a:rPr lang="en-US" altLang="en-US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This chart  is for  </a:t>
            </a:r>
            <a:r>
              <a:rPr lang="en-US" alt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administrative complaints, not judicial complaints filed in Federal District Court or NYS Supreme </a:t>
            </a:r>
            <a:r>
              <a:rPr lang="en-US" altLang="en-US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Court.</a:t>
            </a: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</a:pPr>
            <a:r>
              <a:rPr lang="en-US" altLang="en-US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Statute of Limitations:  Administrative </a:t>
            </a:r>
            <a:r>
              <a:rPr lang="en-US" alt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Complaint=  1 </a:t>
            </a:r>
            <a:r>
              <a:rPr lang="en-US" altLang="en-US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year and Federal </a:t>
            </a:r>
            <a:r>
              <a:rPr lang="en-US" altLang="en-US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Court = 2 years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59" y="294638"/>
            <a:ext cx="9144000" cy="189776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04800"/>
            <a:ext cx="91597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Call </a:t>
            </a:r>
            <a:r>
              <a:rPr lang="en-US" altLang="en-US" sz="440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Long Island Housing </a:t>
            </a:r>
            <a:r>
              <a:rPr lang="en-US" altLang="en-US" sz="440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Services, Inc.</a:t>
            </a:r>
            <a:r>
              <a:rPr lang="en-US" altLang="en-US" sz="25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/>
            </a:r>
            <a:br>
              <a:rPr lang="en-US" altLang="en-US" sz="25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</a:br>
            <a:r>
              <a:rPr lang="en-US" altLang="en-US" sz="3600" b="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631-567-5111 ext. 375</a:t>
            </a:r>
          </a:p>
          <a:p>
            <a:pPr algn="ctr"/>
            <a:r>
              <a:rPr lang="en-US" altLang="en-US" sz="3600" b="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info@LIFairHousing.org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0856" y="2514600"/>
            <a:ext cx="1507144" cy="53553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defRPr/>
            </a:pPr>
            <a:r>
              <a:rPr kumimoji="1" lang="en-US" altLang="en-US" sz="3200" i="0" kern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Federal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940987"/>
            <a:ext cx="5029200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U.S. Department of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 Housing and Urban Development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New York FHEO Office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26 Federal Plaza, Room 3532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New York, NY </a:t>
            </a:r>
            <a:r>
              <a:rPr lang="en-US" sz="2000" b="0" i="0" dirty="0" smtClean="0">
                <a:latin typeface="Corbel" panose="020B0503020204020204"/>
                <a:ea typeface="+mn-ea"/>
              </a:rPr>
              <a:t>10278-0068</a:t>
            </a:r>
          </a:p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1200" b="0" i="0" dirty="0">
                <a:latin typeface="Corbel" panose="020B0503020204020204"/>
                <a:ea typeface="+mn-ea"/>
                <a:hlinkClick r:id="rId2"/>
              </a:rPr>
              <a:t>https://www.hud.gov/program_offices/fair_housing_equal_opp/online-complaint</a:t>
            </a:r>
            <a:endParaRPr lang="en-US" sz="1200" b="0" i="0" dirty="0">
              <a:latin typeface="Corbel" panose="020B0503020204020204"/>
              <a:ea typeface="+mn-ea"/>
            </a:endParaRPr>
          </a:p>
          <a:p>
            <a:pPr lvl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endParaRPr lang="en-US" sz="20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2971800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lvl="0" indent="-18288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N.Y. State Division of Human Rights</a:t>
            </a: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One Fordham Plaza, 4</a:t>
            </a:r>
            <a:r>
              <a:rPr lang="en-US" sz="2000" b="0" i="0" baseline="30000" dirty="0">
                <a:latin typeface="Corbel" panose="020B0503020204020204"/>
                <a:ea typeface="+mn-ea"/>
              </a:rPr>
              <a:t>th</a:t>
            </a:r>
            <a:r>
              <a:rPr lang="en-US" sz="2000" b="0" i="0" dirty="0">
                <a:latin typeface="Corbel" panose="020B0503020204020204"/>
                <a:ea typeface="+mn-ea"/>
              </a:rPr>
              <a:t> Floor</a:t>
            </a: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000" b="0" i="0" dirty="0">
                <a:latin typeface="Corbel" panose="020B0503020204020204"/>
                <a:ea typeface="+mn-ea"/>
              </a:rPr>
              <a:t>Bronx, NY </a:t>
            </a:r>
            <a:r>
              <a:rPr lang="en-US" sz="2000" b="0" i="0" dirty="0" smtClean="0">
                <a:latin typeface="Corbel" panose="020B0503020204020204"/>
                <a:ea typeface="+mn-ea"/>
              </a:rPr>
              <a:t>10458</a:t>
            </a:r>
          </a:p>
          <a:p>
            <a:pPr marL="182880" lvl="0" indent="-18288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1200" b="0" i="0" dirty="0">
                <a:latin typeface="Corbel" panose="020B0503020204020204"/>
                <a:ea typeface="+mn-ea"/>
                <a:hlinkClick r:id="rId3"/>
              </a:rPr>
              <a:t>https://dhr.ny.gov/complaint</a:t>
            </a:r>
            <a:endParaRPr lang="en-US" sz="1200" b="0" i="0" dirty="0">
              <a:latin typeface="Corbel" panose="020B0503020204020204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0758" y="2514600"/>
            <a:ext cx="115448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defRPr/>
            </a:pPr>
            <a:r>
              <a:rPr kumimoji="1" lang="en-US" altLang="en-US" sz="3200" i="0" kern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State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4724400"/>
            <a:ext cx="4572000" cy="19513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defRPr/>
            </a:pPr>
            <a:r>
              <a:rPr kumimoji="1" lang="en-US" altLang="en-US" sz="3200" i="0" kern="0" dirty="0">
                <a:solidFill>
                  <a:schemeClr val="accent1"/>
                </a:solidFill>
                <a:latin typeface="Corbel" panose="020B0503020204020204"/>
                <a:ea typeface="+mn-ea"/>
              </a:rPr>
              <a:t>Nassau County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Nassau County Commission </a:t>
            </a:r>
            <a:endParaRPr lang="en-US" sz="2000" b="0" i="0" dirty="0" smtClean="0">
              <a:solidFill>
                <a:prstClr val="black"/>
              </a:solidFill>
              <a:latin typeface="Corbel" panose="020B0503020204020204"/>
            </a:endParaRPr>
          </a:p>
          <a:p>
            <a:pPr lvl="0" algn="ctr">
              <a:defRPr/>
            </a:pPr>
            <a:r>
              <a:rPr lang="en-US" sz="2000" b="0" i="0" dirty="0" smtClean="0">
                <a:solidFill>
                  <a:prstClr val="black"/>
                </a:solidFill>
                <a:latin typeface="Corbel" panose="020B0503020204020204"/>
              </a:rPr>
              <a:t>on </a:t>
            </a: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Human Rights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240 Old County Road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Mineola, NY </a:t>
            </a:r>
            <a:r>
              <a:rPr lang="en-US" sz="2000" b="0" i="0" dirty="0" smtClean="0">
                <a:solidFill>
                  <a:prstClr val="black"/>
                </a:solidFill>
                <a:latin typeface="Corbel" panose="020B0503020204020204"/>
              </a:rPr>
              <a:t>11501</a:t>
            </a:r>
          </a:p>
          <a:p>
            <a:pPr lvl="0" algn="ctr">
              <a:defRPr/>
            </a:pPr>
            <a:r>
              <a:rPr lang="en-US" sz="1200" b="0" i="0" dirty="0">
                <a:solidFill>
                  <a:prstClr val="black"/>
                </a:solidFill>
                <a:latin typeface="Corbel" panose="020B0503020204020204"/>
                <a:hlinkClick r:id="rId4"/>
              </a:rPr>
              <a:t>https://www.nassaucountyny.gov/414/Human-Rights-Commission</a:t>
            </a:r>
            <a:endParaRPr lang="en-US" sz="1200" b="0" i="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9883" y="461123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1" lang="en-US" altLang="en-US" sz="3200" i="0" kern="0" dirty="0">
                <a:solidFill>
                  <a:schemeClr val="accent1"/>
                </a:solidFill>
                <a:latin typeface="Corbel" panose="020B0503020204020204"/>
              </a:rPr>
              <a:t>Suffolk County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Suffolk County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 Human Rights Commission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100 Veterans Memorial Highway Suite #1</a:t>
            </a:r>
          </a:p>
          <a:p>
            <a:pPr lvl="0" algn="ctr">
              <a:defRPr/>
            </a:pPr>
            <a:r>
              <a:rPr lang="en-US" sz="2000" b="0" i="0" dirty="0">
                <a:solidFill>
                  <a:prstClr val="black"/>
                </a:solidFill>
                <a:latin typeface="Corbel" panose="020B0503020204020204"/>
              </a:rPr>
              <a:t>Hauppauge, NY </a:t>
            </a:r>
            <a:r>
              <a:rPr lang="en-US" sz="2000" b="0" i="0" dirty="0" smtClean="0">
                <a:solidFill>
                  <a:prstClr val="black"/>
                </a:solidFill>
                <a:latin typeface="Corbel" panose="020B0503020204020204"/>
              </a:rPr>
              <a:t>11788</a:t>
            </a:r>
          </a:p>
          <a:p>
            <a:pPr lvl="0" algn="ctr">
              <a:defRPr/>
            </a:pPr>
            <a:r>
              <a:rPr lang="en-US" sz="1200" b="0" i="0" dirty="0">
                <a:hlinkClick r:id="rId5"/>
              </a:rPr>
              <a:t>http://www.suffolkcountyny.gov/Departments/HumanRightsCommission/ComplaintProcess.aspx</a:t>
            </a:r>
            <a:endParaRPr lang="en-US" sz="1200" b="0" i="0" dirty="0"/>
          </a:p>
        </p:txBody>
      </p:sp>
    </p:spTree>
    <p:extLst>
      <p:ext uri="{BB962C8B-B14F-4D97-AF65-F5344CB8AC3E}">
        <p14:creationId xmlns:p14="http://schemas.microsoft.com/office/powerpoint/2010/main" val="135261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269" y="609600"/>
            <a:ext cx="6248400" cy="1371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Fair Housing?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862" y="1447800"/>
            <a:ext cx="6688138" cy="39624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pitchFamily="2" charset="2"/>
              <a:buNone/>
              <a:defRPr/>
            </a:pPr>
            <a:endParaRPr lang="en-US" sz="20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 smtClean="0"/>
              <a:t>Fair </a:t>
            </a:r>
            <a:r>
              <a:rPr lang="en-US" altLang="en-US" sz="3200" dirty="0"/>
              <a:t>housing laws </a:t>
            </a:r>
            <a:endParaRPr lang="en-US" altLang="en-US" sz="32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 smtClean="0"/>
              <a:t>ensure </a:t>
            </a:r>
            <a:r>
              <a:rPr lang="en-US" altLang="en-US" sz="3200" dirty="0"/>
              <a:t>equal access and 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/>
              <a:t>mandate that people have </a:t>
            </a:r>
            <a:endParaRPr lang="en-US" altLang="en-US" sz="32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 smtClean="0"/>
              <a:t>equal </a:t>
            </a:r>
            <a:r>
              <a:rPr lang="en-US" altLang="en-US" sz="3200" dirty="0"/>
              <a:t>housing </a:t>
            </a:r>
            <a:r>
              <a:rPr lang="en-US" altLang="en-US" sz="3200" dirty="0" smtClean="0"/>
              <a:t>opportunities </a:t>
            </a:r>
            <a:r>
              <a:rPr lang="en-US" altLang="en-US" sz="3200" dirty="0"/>
              <a:t>and </a:t>
            </a:r>
            <a:endParaRPr lang="en-US" altLang="en-US" sz="32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 smtClean="0"/>
              <a:t>not </a:t>
            </a:r>
            <a:r>
              <a:rPr lang="en-US" altLang="en-US" sz="3200" dirty="0"/>
              <a:t>be subjected to </a:t>
            </a: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/>
              <a:t>discrimination </a:t>
            </a:r>
            <a:r>
              <a:rPr lang="en-US" altLang="en-US" sz="3200" dirty="0" smtClean="0"/>
              <a:t>based </a:t>
            </a:r>
            <a:r>
              <a:rPr lang="en-US" altLang="en-US" sz="3200" dirty="0"/>
              <a:t>upon </a:t>
            </a:r>
            <a:endParaRPr lang="en-US" altLang="en-US" sz="3200" dirty="0" smtClean="0"/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r>
              <a:rPr lang="en-US" altLang="en-US" sz="3200" dirty="0" smtClean="0"/>
              <a:t>legally protected categories.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4" y="1752600"/>
            <a:ext cx="2570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61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3213"/>
            <a:ext cx="9144000" cy="1325562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7200" dirty="0"/>
              <a:t>Fair Housing Laws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953000" y="2017713"/>
            <a:ext cx="4191000" cy="104298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4800" b="1" u="sng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Federal Laws:</a:t>
            </a:r>
            <a:endParaRPr lang="en-US" altLang="en-US" sz="4400" b="1" dirty="0" smtClean="0">
              <a:solidFill>
                <a:schemeClr val="accent1"/>
              </a:solidFill>
            </a:endParaRPr>
          </a:p>
        </p:txBody>
      </p:sp>
      <p:pic>
        <p:nvPicPr>
          <p:cNvPr id="9222" name="Picture 6" descr="Image result for law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85752"/>
            <a:ext cx="3817917" cy="245619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" name="TextBox 2"/>
          <p:cNvSpPr txBox="1"/>
          <p:nvPr/>
        </p:nvSpPr>
        <p:spPr>
          <a:xfrm>
            <a:off x="4572000" y="3253326"/>
            <a:ext cx="40341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280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Fair Housing Act</a:t>
            </a:r>
            <a:endParaRPr lang="en-US" altLang="en-US" sz="2800" i="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Title </a:t>
            </a:r>
            <a:r>
              <a:rPr lang="en-US" altLang="en-US" sz="1800" b="0" i="0" dirty="0">
                <a:solidFill>
                  <a:schemeClr val="tx2"/>
                </a:solidFill>
                <a:latin typeface="Corbel" panose="020B0503020204020204" pitchFamily="34" charset="0"/>
              </a:rPr>
              <a:t>VIII of the Civil Rights </a:t>
            </a:r>
            <a:r>
              <a:rPr lang="en-US" altLang="en-US" sz="1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Act of </a:t>
            </a:r>
            <a:r>
              <a:rPr lang="en-US" altLang="en-US" sz="1800" b="0" i="0" dirty="0">
                <a:solidFill>
                  <a:schemeClr val="tx2"/>
                </a:solidFill>
                <a:latin typeface="Corbel" panose="020B0503020204020204" pitchFamily="34" charset="0"/>
              </a:rPr>
              <a:t>1968</a:t>
            </a:r>
          </a:p>
          <a:p>
            <a:pPr eaLnBrk="1" hangingPunct="1"/>
            <a:endParaRPr lang="en-US" altLang="en-US" sz="1600" i="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eaLnBrk="1" hangingPunct="1"/>
            <a:r>
              <a:rPr lang="en-US" altLang="en-US" sz="280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Fair Housing Amendments Act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Passed </a:t>
            </a:r>
            <a:r>
              <a:rPr lang="en-US" altLang="en-US" sz="1800" b="0" i="0" dirty="0">
                <a:solidFill>
                  <a:schemeClr val="tx2"/>
                </a:solidFill>
                <a:latin typeface="Corbel" panose="020B0503020204020204" pitchFamily="34" charset="0"/>
              </a:rPr>
              <a:t>in </a:t>
            </a:r>
            <a:r>
              <a:rPr lang="en-US" altLang="en-US" sz="1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1988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Added </a:t>
            </a:r>
            <a:r>
              <a:rPr lang="en-US" altLang="en-US" sz="1800" b="0" i="0" dirty="0">
                <a:solidFill>
                  <a:schemeClr val="tx2"/>
                </a:solidFill>
                <a:latin typeface="Corbel" panose="020B0503020204020204" pitchFamily="34" charset="0"/>
              </a:rPr>
              <a:t>provisions related to </a:t>
            </a:r>
            <a:r>
              <a:rPr lang="en-US" altLang="en-US" sz="1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familial </a:t>
            </a:r>
            <a:r>
              <a:rPr lang="en-US" altLang="en-US" sz="1800" b="0" i="0" dirty="0">
                <a:solidFill>
                  <a:schemeClr val="tx2"/>
                </a:solidFill>
                <a:latin typeface="Corbel" panose="020B0503020204020204" pitchFamily="34" charset="0"/>
              </a:rPr>
              <a:t>status and disability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3213"/>
            <a:ext cx="9144000" cy="1325562"/>
          </a:xfr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7200" dirty="0"/>
              <a:t>Fair Housing Laws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500" y="3294063"/>
            <a:ext cx="9080500" cy="104298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1"/>
                </a:solidFill>
              </a:rPr>
              <a:t>Nassau County Human Rights Law – Local Law: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" y="2749639"/>
            <a:ext cx="8910571" cy="73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1" algn="ctr" eaLnBrk="1" fontAlgn="auto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F0A22E">
                  <a:lumMod val="75000"/>
                </a:srgbClr>
              </a:buClr>
              <a:defRPr/>
            </a:pPr>
            <a:r>
              <a:rPr lang="en-US" sz="2800" b="0" i="0" dirty="0">
                <a:solidFill>
                  <a:prstClr val="black"/>
                </a:solidFill>
                <a:latin typeface="Corbel" panose="020B0503020204020204"/>
                <a:ea typeface="ＭＳ Ｐゴシック" charset="0"/>
              </a:rPr>
              <a:t>N.Y. Executive Law Section 290 et seq.</a:t>
            </a:r>
          </a:p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161650"/>
            <a:ext cx="9144000" cy="5815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i="0" u="sng" dirty="0" smtClean="0">
                <a:solidFill>
                  <a:schemeClr val="accent1"/>
                </a:solidFill>
              </a:rPr>
              <a:t>New York </a:t>
            </a:r>
            <a:r>
              <a:rPr lang="en-US" sz="3200" i="0" u="sng" dirty="0">
                <a:solidFill>
                  <a:schemeClr val="accent1"/>
                </a:solidFill>
              </a:rPr>
              <a:t>State Human Rights Law: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13169"/>
            <a:ext cx="891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prstClr val="black"/>
                </a:solidFill>
                <a:latin typeface="Corbel" panose="020B0503020204020204"/>
                <a:ea typeface="ＭＳ Ｐゴシック" charset="0"/>
              </a:rPr>
              <a:t>9-2006 eff.1-07</a:t>
            </a:r>
            <a:endParaRPr lang="en-US" sz="2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48254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u="sng" dirty="0">
                <a:solidFill>
                  <a:schemeClr val="accent1"/>
                </a:solidFill>
                <a:latin typeface="+mn-lt"/>
                <a:ea typeface="+mn-ea"/>
              </a:rPr>
              <a:t>Suffolk County Human Rights Law</a:t>
            </a:r>
            <a:r>
              <a:rPr lang="en-US" sz="2000" i="0" dirty="0" smtClean="0">
                <a:solidFill>
                  <a:schemeClr val="accent1"/>
                </a:solidFill>
                <a:latin typeface="+mj-lt"/>
              </a:rPr>
              <a:t>:</a:t>
            </a:r>
            <a:endParaRPr lang="en-US" sz="2000" i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" y="5515999"/>
            <a:ext cx="9105900" cy="598266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0" i="0" dirty="0" smtClean="0">
                <a:solidFill>
                  <a:schemeClr val="tx1"/>
                </a:solidFill>
                <a:ea typeface="ＭＳ Ｐゴシック" charset="0"/>
              </a:rPr>
              <a:t>Local Law No. 58-2014 eff. 1-21-15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US" b="0" i="0" dirty="0">
              <a:solidFill>
                <a:schemeClr val="tx1"/>
              </a:solidFill>
            </a:endParaRPr>
          </a:p>
        </p:txBody>
      </p:sp>
      <p:pic>
        <p:nvPicPr>
          <p:cNvPr id="12" name="Picture 2" descr="Image result for fair housi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41" y="4191000"/>
            <a:ext cx="2967159" cy="1159800"/>
          </a:xfrm>
          <a:prstGeom prst="rect">
            <a:avLst/>
          </a:prstGeom>
          <a:gradFill>
            <a:gsLst>
              <a:gs pos="0">
                <a:schemeClr val="accent1">
                  <a:lumMod val="28000"/>
                  <a:lumOff val="7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4165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"/>
            <a:ext cx="9144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5809"/>
            <a:ext cx="9159766" cy="187743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440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Long </a:t>
            </a:r>
            <a:r>
              <a:rPr lang="en-US" altLang="en-US" sz="440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Island Housing </a:t>
            </a:r>
            <a:r>
              <a:rPr lang="en-US" altLang="en-US" sz="440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Services, Inc.</a:t>
            </a:r>
            <a:r>
              <a:rPr lang="en-US" altLang="en-US" sz="25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/>
            </a:r>
            <a:br>
              <a:rPr lang="en-US" altLang="en-US" sz="2500" b="0" i="0" spc="-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</a:br>
            <a:r>
              <a:rPr lang="en-US" altLang="en-US" sz="3600" b="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631-567-5111 ext. 375</a:t>
            </a:r>
          </a:p>
          <a:p>
            <a:pPr algn="ctr"/>
            <a:r>
              <a:rPr lang="en-US" altLang="en-US" sz="3600" b="0" i="0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/>
                <a:ea typeface="+mj-ea"/>
                <a:cs typeface="+mj-cs"/>
              </a:rPr>
              <a:t>info@LIFairHousing.org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6706" y="4256468"/>
            <a:ext cx="492443" cy="25883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i="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Updated March 2019</a:t>
            </a:r>
            <a:r>
              <a:rPr lang="en-US" i="0" dirty="0" smtClean="0">
                <a:solidFill>
                  <a:schemeClr val="bg1">
                    <a:lumMod val="75000"/>
                  </a:schemeClr>
                </a:solidFill>
                <a:effectLst>
                  <a:outerShdw blurRad="25400" dist="50800" dir="1800000" algn="ctr" rotWithShape="0">
                    <a:schemeClr val="bg1"/>
                  </a:outerShdw>
                </a:effectLst>
                <a:latin typeface="Calibri" panose="020F0502020204030204" pitchFamily="34" charset="0"/>
              </a:rPr>
              <a:t>.</a:t>
            </a:r>
            <a:endParaRPr lang="en-US" i="0" dirty="0">
              <a:solidFill>
                <a:schemeClr val="bg1">
                  <a:lumMod val="75000"/>
                </a:schemeClr>
              </a:solidFill>
              <a:effectLst>
                <a:outerShdw blurRad="25400" dist="50800" dir="1800000" algn="ctr" rotWithShape="0">
                  <a:schemeClr val="bg1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91" y="2220986"/>
            <a:ext cx="4008383" cy="4008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48400"/>
            <a:ext cx="9159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LIFairHousing.org/li50fha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23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ts val="11500"/>
              </a:lnSpc>
              <a:spcAft>
                <a:spcPts val="0"/>
              </a:spcAft>
              <a:defRPr/>
            </a:pPr>
            <a:r>
              <a:rPr lang="en-US" sz="138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Who</a:t>
            </a:r>
            <a:r>
              <a:rPr lang="en-US" sz="66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 protected</a:t>
            </a:r>
            <a:r>
              <a:rPr lang="en-US" sz="72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7200" b="1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7200" b="1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under the Fair Housing laws   </a:t>
            </a:r>
            <a:endParaRPr lang="en-US" sz="13800" b="1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8975" y="3136086"/>
            <a:ext cx="127310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?</a:t>
            </a:r>
            <a:endParaRPr lang="en-US" sz="19900" b="0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+mn-lt"/>
              </a:rPr>
            </a:br>
            <a:endParaRPr lang="en-US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24305" y="1839379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FAIR </a:t>
            </a:r>
          </a:p>
          <a:p>
            <a:pPr algn="ctr"/>
            <a:r>
              <a:rPr lang="en-US" sz="4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HOUSING </a:t>
            </a:r>
          </a:p>
          <a:p>
            <a:pPr algn="ctr"/>
            <a:r>
              <a:rPr lang="en-US" sz="4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laws </a:t>
            </a:r>
            <a:r>
              <a:rPr lang="en-US" sz="40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n-US" sz="40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n-US" sz="4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exist on </a:t>
            </a:r>
          </a:p>
          <a:p>
            <a:pPr algn="ctr"/>
            <a:r>
              <a:rPr lang="en-US" sz="4000" i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3 </a:t>
            </a:r>
            <a:r>
              <a:rPr lang="en-US" sz="4000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levels: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1300769"/>
            <a:ext cx="662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5400" i="0" dirty="0">
                <a:solidFill>
                  <a:schemeClr val="accent1"/>
                </a:solidFill>
                <a:latin typeface="+mn-lt"/>
              </a:rPr>
              <a:t>U.S. </a:t>
            </a:r>
            <a:r>
              <a:rPr lang="en-US" sz="5400" i="0" dirty="0" smtClean="0">
                <a:solidFill>
                  <a:schemeClr val="accent1"/>
                </a:solidFill>
                <a:latin typeface="+mn-lt"/>
              </a:rPr>
              <a:t>government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5400" i="0" dirty="0" smtClean="0">
              <a:solidFill>
                <a:schemeClr val="accent1"/>
              </a:solidFill>
              <a:latin typeface="+mn-lt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5400" i="0" dirty="0" smtClean="0">
                <a:solidFill>
                  <a:schemeClr val="accent1"/>
                </a:solidFill>
                <a:latin typeface="+mn-lt"/>
              </a:rPr>
              <a:t>New </a:t>
            </a:r>
            <a:r>
              <a:rPr lang="en-US" sz="5400" i="0" dirty="0">
                <a:solidFill>
                  <a:schemeClr val="accent1"/>
                </a:solidFill>
                <a:latin typeface="+mn-lt"/>
              </a:rPr>
              <a:t>York </a:t>
            </a:r>
            <a:r>
              <a:rPr lang="en-US" sz="5400" i="0" dirty="0" smtClean="0">
                <a:solidFill>
                  <a:schemeClr val="accent1"/>
                </a:solidFill>
                <a:latin typeface="+mn-lt"/>
              </a:rPr>
              <a:t>State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5400" i="0" dirty="0" smtClean="0">
              <a:solidFill>
                <a:schemeClr val="accent1"/>
              </a:solidFill>
              <a:latin typeface="+mn-lt"/>
            </a:endParaRPr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5400" i="0" dirty="0" smtClean="0">
                <a:solidFill>
                  <a:schemeClr val="accent1"/>
                </a:solidFill>
                <a:latin typeface="+mn-lt"/>
              </a:rPr>
              <a:t>County</a:t>
            </a:r>
            <a:endParaRPr lang="en-US" sz="5400" i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14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19779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308015"/>
            <a:ext cx="8153400" cy="1736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900" b="0" i="0" dirty="0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t is against </a:t>
            </a:r>
            <a:r>
              <a:rPr lang="en-US" sz="4800" u="sng" dirty="0">
                <a:solidFill>
                  <a:schemeClr val="bg1"/>
                </a:solidFill>
                <a:latin typeface="Corbel" panose="020B0503020204020204" pitchFamily="34" charset="0"/>
              </a:rPr>
              <a:t>F</a:t>
            </a:r>
            <a:r>
              <a:rPr lang="en-US" sz="4800" u="sng" dirty="0" smtClean="0">
                <a:solidFill>
                  <a:schemeClr val="bg1"/>
                </a:solidFill>
                <a:latin typeface="Corbel" panose="020B0503020204020204" pitchFamily="34" charset="0"/>
              </a:rPr>
              <a:t>ederal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(U.S. Government) Fair Housing </a:t>
            </a:r>
            <a:r>
              <a:rPr lang="en-US" sz="3900" b="0" i="0" dirty="0">
                <a:solidFill>
                  <a:schemeClr val="bg1"/>
                </a:solidFill>
                <a:latin typeface="Corbel" panose="020B0503020204020204" pitchFamily="34" charset="0"/>
              </a:rPr>
              <a:t>L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aw to discriminate in housing because of a person’s: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b="0" i="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3800" b="0" i="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b="0" i="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" y="2293374"/>
            <a:ext cx="8915400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schemeClr val="tx2"/>
                </a:solidFill>
                <a:latin typeface="Corbel" panose="020B0503020204020204" pitchFamily="34" charset="0"/>
              </a:rPr>
              <a:t>Race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schemeClr val="tx2"/>
                </a:solidFill>
                <a:latin typeface="Corbel" panose="020B0503020204020204" pitchFamily="34" charset="0"/>
              </a:rPr>
              <a:t>Color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schemeClr val="tx2"/>
                </a:solidFill>
                <a:latin typeface="Corbel" panose="020B0503020204020204" pitchFamily="34" charset="0"/>
              </a:rPr>
              <a:t>National Origin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schemeClr val="tx2"/>
                </a:solidFill>
                <a:latin typeface="Corbel" panose="020B0503020204020204" pitchFamily="34" charset="0"/>
              </a:rPr>
              <a:t>Religion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Disability </a:t>
            </a:r>
            <a:endParaRPr lang="en-US" sz="2800" b="0" i="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Familial Status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schemeClr val="tx2"/>
                </a:solidFill>
                <a:latin typeface="Corbel" panose="020B0503020204020204" pitchFamily="34" charset="0"/>
              </a:rPr>
              <a:t>Sex </a:t>
            </a:r>
            <a:r>
              <a:rPr lang="en-US" sz="2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 including </a:t>
            </a:r>
            <a:r>
              <a:rPr lang="en-US" sz="2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Sexual Orientation and Gender </a:t>
            </a:r>
            <a:r>
              <a:rPr lang="en-US" sz="2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Identity</a:t>
            </a:r>
            <a:endParaRPr lang="en-US" sz="2800" b="0" i="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1028" name="Picture 4" descr="Image result for us map 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96" y="2047415"/>
            <a:ext cx="4917104" cy="305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1600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685799" y="320458"/>
            <a:ext cx="7772401" cy="15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In </a:t>
            </a:r>
            <a:r>
              <a:rPr lang="en-US" sz="5200" u="sng" cap="small" dirty="0" smtClean="0">
                <a:solidFill>
                  <a:schemeClr val="bg1"/>
                </a:solidFill>
                <a:latin typeface="Corbel" panose="020B0503020204020204" pitchFamily="34" charset="0"/>
              </a:rPr>
              <a:t>New York</a:t>
            </a:r>
            <a:r>
              <a:rPr lang="en-US" sz="3900" cap="small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state</a:t>
            </a:r>
            <a:r>
              <a:rPr lang="en-US" altLang="en-US" sz="4000" b="0" i="0" dirty="0" smtClean="0">
                <a:solidFill>
                  <a:schemeClr val="bg1"/>
                </a:solidFill>
              </a:rPr>
              <a:t>, 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it is </a:t>
            </a:r>
            <a:r>
              <a:rPr lang="en-US" sz="4800" u="sng" dirty="0" smtClean="0">
                <a:solidFill>
                  <a:schemeClr val="bg1"/>
                </a:solidFill>
                <a:latin typeface="Corbel" panose="020B0503020204020204" pitchFamily="34" charset="0"/>
              </a:rPr>
              <a:t>also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against the law to discriminate in housing because of a person’s: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b="0" i="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3800" b="0" i="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b="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-157316" y="1777797"/>
            <a:ext cx="3967316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Marital status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Sexual orientation 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Gender Identity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Gender Expression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Source of Income*</a:t>
            </a:r>
          </a:p>
        </p:txBody>
      </p:sp>
      <p:pic>
        <p:nvPicPr>
          <p:cNvPr id="2050" name="Picture 2" descr="New York state out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9" y="1752599"/>
            <a:ext cx="2476501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29000" y="1752600"/>
            <a:ext cx="571500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Military Status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Age (over 18)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Creed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Arrest</a:t>
            </a:r>
            <a:r>
              <a:rPr 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**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Domestic Violence Victim</a:t>
            </a:r>
            <a:endParaRPr lang="en-US" sz="2800" b="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843826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8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In addition to Federal protections on the basis of Race, Color, National Origin, Religion, Sex, Disability, and Familial Status.</a:t>
            </a:r>
            <a:endParaRPr lang="en-US" sz="1800" b="0" i="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451628"/>
            <a:ext cx="8458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/>
              <a:t>*Source </a:t>
            </a:r>
            <a:r>
              <a:rPr lang="en-US" sz="1800" b="0" i="0" dirty="0"/>
              <a:t>of income includes public assistance, Section 8, SSD, SSI, and court-ordered child support</a:t>
            </a:r>
            <a:r>
              <a:rPr lang="en-US" sz="1800" b="0" i="0" dirty="0" smtClean="0"/>
              <a:t>.</a:t>
            </a:r>
          </a:p>
          <a:p>
            <a:r>
              <a:rPr lang="en-US" sz="1800" b="0" i="0" dirty="0" smtClean="0"/>
              <a:t>** Arrest includes favorably resolved arrest, an </a:t>
            </a:r>
            <a:r>
              <a:rPr lang="en-US" sz="1800" b="0" i="0" dirty="0"/>
              <a:t>adjournment in contemplation of </a:t>
            </a:r>
            <a:r>
              <a:rPr lang="en-US" sz="1800" b="0" i="0" dirty="0" smtClean="0"/>
              <a:t>dismissal (ACOD), and a </a:t>
            </a:r>
            <a:r>
              <a:rPr lang="en-US" sz="1800" b="0" i="0" dirty="0"/>
              <a:t>sealed conviction record, or a youthful offender </a:t>
            </a:r>
            <a:r>
              <a:rPr lang="en-US" sz="1800" b="0" i="0" dirty="0" smtClean="0"/>
              <a:t>adjudication.</a:t>
            </a:r>
            <a:endParaRPr lang="en-US" sz="1800" b="0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52400"/>
            <a:ext cx="9144000" cy="16002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320458"/>
            <a:ext cx="7885451" cy="15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In </a:t>
            </a:r>
            <a:r>
              <a:rPr lang="en-US" sz="5200" u="sng" cap="small" dirty="0" smtClean="0">
                <a:solidFill>
                  <a:schemeClr val="bg1"/>
                </a:solidFill>
                <a:latin typeface="Corbel" panose="020B0503020204020204" pitchFamily="34" charset="0"/>
              </a:rPr>
              <a:t>Suffolk</a:t>
            </a:r>
            <a:r>
              <a:rPr lang="en-US" sz="39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900" b="0" i="0" dirty="0">
                <a:solidFill>
                  <a:schemeClr val="bg1"/>
                </a:solidFill>
                <a:latin typeface="Corbel" panose="020B0503020204020204" pitchFamily="34" charset="0"/>
              </a:rPr>
              <a:t>C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ounty</a:t>
            </a:r>
            <a:r>
              <a:rPr lang="en-US" altLang="en-US" sz="4000" b="0" i="0" dirty="0" smtClean="0">
                <a:solidFill>
                  <a:schemeClr val="bg1"/>
                </a:solidFill>
              </a:rPr>
              <a:t>, </a:t>
            </a:r>
            <a:r>
              <a:rPr lang="en-US" sz="3900" b="0" i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it is also against the law to discriminate in housing because of a person’s: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b="0" i="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3800" b="0" i="0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Monotype Sorts" charset="2"/>
              <a:buNone/>
              <a:defRPr/>
            </a:pPr>
            <a:endParaRPr lang="en-US" b="0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330629" y="2113059"/>
            <a:ext cx="4415425" cy="5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Group Identity</a:t>
            </a:r>
            <a:r>
              <a:rPr lang="en-US" sz="280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*</a:t>
            </a:r>
            <a:endParaRPr lang="en-US" sz="2800" i="0" dirty="0" smtClean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1839" y="2062015"/>
            <a:ext cx="5002161" cy="5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Veteran Status</a:t>
            </a:r>
            <a:endParaRPr lang="en-US" sz="2800" i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502670"/>
            <a:ext cx="872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In addition to </a:t>
            </a:r>
            <a:r>
              <a:rPr lang="en-US" sz="160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Federal </a:t>
            </a:r>
            <a:r>
              <a:rPr lang="en-US" sz="1600" b="0" i="0" dirty="0">
                <a:solidFill>
                  <a:schemeClr val="tx2"/>
                </a:solidFill>
                <a:latin typeface="Corbel" panose="020B0503020204020204" pitchFamily="34" charset="0"/>
              </a:rPr>
              <a:t>(Race, Color, National Origin, Religion, Sex, Disability, and Familial Status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)and </a:t>
            </a:r>
            <a:r>
              <a:rPr lang="en-US" sz="160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New York State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(</a:t>
            </a:r>
            <a:r>
              <a:rPr lang="en-US" altLang="en-US" sz="16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Marital Status, Sexual Orientation, Gender Identity, Gender Expression, Age (over 18), Military Status, </a:t>
            </a:r>
            <a:r>
              <a:rPr lang="en-US" altLang="en-US" sz="16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Creed) </a:t>
            </a:r>
            <a:r>
              <a:rPr lang="en-US" sz="1600" b="0" i="0" dirty="0" smtClean="0">
                <a:solidFill>
                  <a:schemeClr val="tx2"/>
                </a:solidFill>
                <a:latin typeface="Corbel" panose="020B0503020204020204" pitchFamily="34" charset="0"/>
              </a:rPr>
              <a:t>protections.</a:t>
            </a:r>
            <a:endParaRPr lang="en-US" sz="1600" b="0" i="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5766" y="3444003"/>
            <a:ext cx="6792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*Group Identity </a:t>
            </a:r>
            <a:r>
              <a:rPr lang="en-US" sz="28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includes actual or perceived:</a:t>
            </a:r>
            <a:endParaRPr lang="en-US" sz="2800" b="0" dirty="0">
              <a:solidFill>
                <a:prstClr val="black">
                  <a:lumMod val="65000"/>
                  <a:lumOff val="35000"/>
                </a:prstClr>
              </a:solidFill>
              <a:latin typeface="Corbel" panose="020B0503020204020204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102" y="3909926"/>
            <a:ext cx="426595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Age</a:t>
            </a:r>
            <a:r>
              <a:rPr 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 </a:t>
            </a:r>
            <a:r>
              <a:rPr 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(over 18)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Alienage or Citizenship Status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1150" y="3909926"/>
            <a:ext cx="4386964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Gender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Sexual Orientation</a:t>
            </a:r>
          </a:p>
          <a:p>
            <a:pPr marL="914400" lvl="1" indent="-457200" fontAlgn="auto">
              <a:lnSpc>
                <a:spcPts val="39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Military Status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085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/>
              <a:t>Nassau County has the same protections covered under Federal and State laws. 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23667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13294</TotalTime>
  <Words>2105</Words>
  <Application>Microsoft Office PowerPoint</Application>
  <PresentationFormat>On-screen Show (4:3)</PresentationFormat>
  <Paragraphs>398</Paragraphs>
  <Slides>43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MS Gothic</vt:lpstr>
      <vt:lpstr>MS PGothic</vt:lpstr>
      <vt:lpstr>MS PGothic</vt:lpstr>
      <vt:lpstr>Arial</vt:lpstr>
      <vt:lpstr>Calibri</vt:lpstr>
      <vt:lpstr>Calibri Light</vt:lpstr>
      <vt:lpstr>Corbel</vt:lpstr>
      <vt:lpstr>Monotype Sorts</vt:lpstr>
      <vt:lpstr>Times New Roman</vt:lpstr>
      <vt:lpstr>Wingdings</vt:lpstr>
      <vt:lpstr>Wingdings 2</vt:lpstr>
      <vt:lpstr>Custom Design</vt:lpstr>
      <vt:lpstr>Frame</vt:lpstr>
      <vt:lpstr> Elimination of unlawful housing discrimination and promotion of  decent and  affordable housing through advocacy and education.</vt:lpstr>
      <vt:lpstr>Title VIII  of the  Civil Rights Act of 1968</vt:lpstr>
      <vt:lpstr>What is Fair Housing?</vt:lpstr>
      <vt:lpstr>What is Fair Housing?</vt:lpstr>
      <vt:lpstr>Who is protected  under the Fair Housing laws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Disability</vt:lpstr>
      <vt:lpstr>Disability</vt:lpstr>
      <vt:lpstr>Disability</vt:lpstr>
      <vt:lpstr>PowerPoint Presentation</vt:lpstr>
      <vt:lpstr>Prohibited practices </vt:lpstr>
      <vt:lpstr>Prohibited practices </vt:lpstr>
      <vt:lpstr>Prohibited practices </vt:lpstr>
      <vt:lpstr>Prohibited practices </vt:lpstr>
      <vt:lpstr>Prohibited practices</vt:lpstr>
      <vt:lpstr>Prohibited practices</vt:lpstr>
      <vt:lpstr>Prohibited practices</vt:lpstr>
      <vt:lpstr>Prohibited practices</vt:lpstr>
      <vt:lpstr>Prohibited Practices</vt:lpstr>
      <vt:lpstr>Prohibited Practices  for Financing, Brokerage, and Appraisal Services</vt:lpstr>
      <vt:lpstr>“I don’t think it’s safe for you to live here because of your disability.”</vt:lpstr>
      <vt:lpstr>PowerPoint Presentation</vt:lpstr>
      <vt:lpstr>PowerPoint Presentation</vt:lpstr>
      <vt:lpstr>PowerPoint Presentation</vt:lpstr>
      <vt:lpstr>PowerPoint Presentation</vt:lpstr>
      <vt:lpstr>Other types of dwellings covered under the Fair Housing Act</vt:lpstr>
      <vt:lpstr>PowerPoint Presentation</vt:lpstr>
      <vt:lpstr>Fair Housing Strategies</vt:lpstr>
      <vt:lpstr>PowerPoint Presentation</vt:lpstr>
      <vt:lpstr>Protecting Your  Fair Housing Rights</vt:lpstr>
      <vt:lpstr>PowerPoint Presentation</vt:lpstr>
      <vt:lpstr>Fair Housing Laws</vt:lpstr>
      <vt:lpstr>Fair Housing Laws</vt:lpstr>
      <vt:lpstr>PowerPoint Presentation</vt:lpstr>
      <vt:lpstr>PowerPoint Presentation</vt:lpstr>
    </vt:vector>
  </TitlesOfParts>
  <Company>UMOS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Housing and Migrant Workers</dc:title>
  <dc:creator>UMOS</dc:creator>
  <cp:lastModifiedBy>Ian wilder</cp:lastModifiedBy>
  <cp:revision>313</cp:revision>
  <cp:lastPrinted>2018-12-07T21:11:16Z</cp:lastPrinted>
  <dcterms:created xsi:type="dcterms:W3CDTF">2003-03-03T19:03:10Z</dcterms:created>
  <dcterms:modified xsi:type="dcterms:W3CDTF">2022-06-03T18:29:56Z</dcterms:modified>
</cp:coreProperties>
</file>