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44" r:id="rId1"/>
    <p:sldMasterId id="2147484240" r:id="rId2"/>
  </p:sldMasterIdLst>
  <p:notesMasterIdLst>
    <p:notesMasterId r:id="rId80"/>
  </p:notesMasterIdLst>
  <p:handoutMasterIdLst>
    <p:handoutMasterId r:id="rId81"/>
  </p:handoutMasterIdLst>
  <p:sldIdLst>
    <p:sldId id="256" r:id="rId3"/>
    <p:sldId id="271" r:id="rId4"/>
    <p:sldId id="334" r:id="rId5"/>
    <p:sldId id="283" r:id="rId6"/>
    <p:sldId id="318" r:id="rId7"/>
    <p:sldId id="479" r:id="rId8"/>
    <p:sldId id="352" r:id="rId9"/>
    <p:sldId id="380" r:id="rId10"/>
    <p:sldId id="381" r:id="rId11"/>
    <p:sldId id="321" r:id="rId12"/>
    <p:sldId id="354" r:id="rId13"/>
    <p:sldId id="304" r:id="rId14"/>
    <p:sldId id="369" r:id="rId15"/>
    <p:sldId id="291" r:id="rId16"/>
    <p:sldId id="336" r:id="rId17"/>
    <p:sldId id="337" r:id="rId18"/>
    <p:sldId id="338" r:id="rId19"/>
    <p:sldId id="274" r:id="rId20"/>
    <p:sldId id="342" r:id="rId21"/>
    <p:sldId id="402" r:id="rId22"/>
    <p:sldId id="357" r:id="rId23"/>
    <p:sldId id="403" r:id="rId24"/>
    <p:sldId id="483" r:id="rId25"/>
    <p:sldId id="484" r:id="rId26"/>
    <p:sldId id="404" r:id="rId27"/>
    <p:sldId id="301" r:id="rId28"/>
    <p:sldId id="383" r:id="rId29"/>
    <p:sldId id="476" r:id="rId30"/>
    <p:sldId id="478" r:id="rId31"/>
    <p:sldId id="282" r:id="rId32"/>
    <p:sldId id="363" r:id="rId33"/>
    <p:sldId id="362" r:id="rId34"/>
    <p:sldId id="482" r:id="rId35"/>
    <p:sldId id="364" r:id="rId36"/>
    <p:sldId id="408" r:id="rId37"/>
    <p:sldId id="480" r:id="rId38"/>
    <p:sldId id="373" r:id="rId39"/>
    <p:sldId id="432" r:id="rId40"/>
    <p:sldId id="377" r:id="rId41"/>
    <p:sldId id="481" r:id="rId42"/>
    <p:sldId id="434" r:id="rId43"/>
    <p:sldId id="435" r:id="rId44"/>
    <p:sldId id="370" r:id="rId45"/>
    <p:sldId id="371" r:id="rId46"/>
    <p:sldId id="386" r:id="rId47"/>
    <p:sldId id="387" r:id="rId48"/>
    <p:sldId id="388" r:id="rId49"/>
    <p:sldId id="389" r:id="rId50"/>
    <p:sldId id="390" r:id="rId51"/>
    <p:sldId id="442" r:id="rId52"/>
    <p:sldId id="392" r:id="rId53"/>
    <p:sldId id="393" r:id="rId54"/>
    <p:sldId id="446" r:id="rId55"/>
    <p:sldId id="472" r:id="rId56"/>
    <p:sldId id="473" r:id="rId57"/>
    <p:sldId id="474" r:id="rId58"/>
    <p:sldId id="475" r:id="rId59"/>
    <p:sldId id="443" r:id="rId60"/>
    <p:sldId id="391" r:id="rId61"/>
    <p:sldId id="447" r:id="rId62"/>
    <p:sldId id="448" r:id="rId63"/>
    <p:sldId id="449" r:id="rId64"/>
    <p:sldId id="450" r:id="rId65"/>
    <p:sldId id="451" r:id="rId66"/>
    <p:sldId id="397" r:id="rId67"/>
    <p:sldId id="453" r:id="rId68"/>
    <p:sldId id="462" r:id="rId69"/>
    <p:sldId id="463" r:id="rId70"/>
    <p:sldId id="456" r:id="rId71"/>
    <p:sldId id="464" r:id="rId72"/>
    <p:sldId id="465" r:id="rId73"/>
    <p:sldId id="466" r:id="rId74"/>
    <p:sldId id="461" r:id="rId75"/>
    <p:sldId id="394" r:id="rId76"/>
    <p:sldId id="395" r:id="rId77"/>
    <p:sldId id="428" r:id="rId78"/>
    <p:sldId id="396" r:id="rId7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631"/>
    <a:srgbClr val="F0A22E"/>
    <a:srgbClr val="FF00FF"/>
    <a:srgbClr val="FF00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68898" autoAdjust="0"/>
  </p:normalViewPr>
  <p:slideViewPr>
    <p:cSldViewPr>
      <p:cViewPr varScale="1">
        <p:scale>
          <a:sx n="87" d="100"/>
          <a:sy n="87" d="100"/>
        </p:scale>
        <p:origin x="1362" y="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>
        <p:scale>
          <a:sx n="112" d="100"/>
          <a:sy n="112" d="100"/>
        </p:scale>
        <p:origin x="-384" y="-12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449840-D844-43A4-986F-4F9890EBA222}" type="datetimeFigureOut">
              <a:rPr lang="en-US" altLang="en-US"/>
              <a:pPr>
                <a:defRPr/>
              </a:pPr>
              <a:t>11/13/2023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92EEB6-4897-4996-BBBF-C84FF632B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03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fld id="{79AF0E98-C3FE-4826-8F31-D362932DD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66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FB9A38D-49B8-4E42-A05D-EEDCD155A3F3}" type="slidenum">
              <a:rPr lang="en-US" altLang="en-US" sz="1200" b="0" i="0"/>
              <a:pPr/>
              <a:t>1</a:t>
            </a:fld>
            <a:endParaRPr lang="en-US" altLang="en-US" sz="1200" b="0" i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47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86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935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**New York State Human Rights Law does not state that a person must</a:t>
            </a:r>
            <a:r>
              <a:rPr lang="en-US" altLang="en-US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one or more major life activities.  Under New York State Human Rights Law, a person can have a temporary disability such as an injury from work which a person is receiving worker’s compensation.  </a:t>
            </a:r>
            <a:endParaRPr lang="en-US" altLang="en-US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8CA8CBB-A7BF-4FA0-8CCF-866B0CBB1EA5}" type="slidenum">
              <a:rPr lang="en-US" altLang="en-US" sz="1200" b="0" i="0"/>
              <a:pPr/>
              <a:t>14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1232048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5DAFECA-B6DD-48A3-B2AD-8FFC5A5F39AA}" type="slidenum">
              <a:rPr lang="en-US" altLang="en-US" sz="1200" b="0" i="0"/>
              <a:pPr/>
              <a:t>15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654327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77D5E0B-7FD2-438E-920C-3D875225147A}" type="slidenum">
              <a:rPr lang="en-US" altLang="en-US" sz="1200" b="0" i="0"/>
              <a:pPr/>
              <a:t>18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623801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</a:rPr>
              <a:t>.  </a:t>
            </a: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77D5E0B-7FD2-438E-920C-3D875225147A}" type="slidenum">
              <a:rPr lang="en-US" altLang="en-US" sz="1200" b="0" i="0"/>
              <a:pPr/>
              <a:t>19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1528246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7066424-10F8-49E2-9560-AD42171D7167}" type="slidenum">
              <a:rPr lang="en-US" altLang="en-US" sz="1200" b="0" i="0"/>
              <a:pPr/>
              <a:t>27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3265036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115384E-9417-4ACE-9246-9D961E5107E8}" type="slidenum">
              <a:rPr lang="en-US" altLang="en-US" sz="1200" b="0" i="0"/>
              <a:pPr/>
              <a:t>28</a:t>
            </a:fld>
            <a:endParaRPr lang="en-US" altLang="en-US" sz="1200" b="0" i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08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 smtClean="0">
              <a:latin typeface="Times New Roman" panose="02020603050405020304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2BD2D07-40BE-46D3-BB45-A7AEDDA5746D}" type="slidenum">
              <a:rPr lang="en-US" altLang="en-US" sz="1200" b="0" i="0"/>
              <a:pPr/>
              <a:t>29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1513638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xfrm>
            <a:off x="233363" y="4338638"/>
            <a:ext cx="6621462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800" dirty="0" smtClean="0">
              <a:latin typeface="Times New Roman" panose="02020603050405020304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BFF1E75-CD4E-4F92-B708-C5BF0D4191E4}" type="slidenum">
              <a:rPr lang="en-US" altLang="en-US" sz="1200" b="0" i="0"/>
              <a:pPr/>
              <a:t>30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244537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ABDF603-2F10-4329-BF0D-781EC9535B20}" type="slidenum">
              <a:rPr lang="en-US" altLang="en-US" sz="1200" b="0" i="0"/>
              <a:pPr/>
              <a:t>2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392991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48E9693-BF24-4A16-A562-20CE65A3AA12}" type="slidenum">
              <a:rPr lang="en-US" altLang="en-US" sz="1200" b="0" i="0"/>
              <a:pPr/>
              <a:t>31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428211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535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966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618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18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823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288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103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9890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9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ABDF603-2F10-4329-BF0D-781EC9535B20}" type="slidenum">
              <a:rPr lang="en-US" altLang="en-US" sz="1200" b="0" i="0"/>
              <a:pPr/>
              <a:t>3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368188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978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3451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0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2838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2072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9785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4746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51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1474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89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48E9693-BF24-4A16-A562-20CE65A3AA12}" type="slidenum">
              <a:rPr lang="en-US" altLang="en-US" sz="1200" b="0" i="0"/>
              <a:pPr/>
              <a:t>4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40025549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4982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2084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8117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0486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3023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9937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5594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1248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4886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385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48E9693-BF24-4A16-A562-20CE65A3AA12}" type="slidenum">
              <a:rPr lang="en-US" altLang="en-US" sz="1200" b="0" i="0"/>
              <a:pPr/>
              <a:t>5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34771876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3316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2402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8871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0050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2300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8010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0785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5945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5477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224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5262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0385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470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4710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98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80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86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13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9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7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7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75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49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5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9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57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81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2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0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2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8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0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9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4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0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2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5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1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6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8F762F-C96E-4303-838C-C41B733F1B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7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LIFairHousing.org" TargetMode="Externa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.gov/program_offices/fair_housing_equal_opp/online-complaint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suffolkcountyny.gov/Departments/HumanRightsCommission/ComplaintProcess.aspx" TargetMode="External"/><Relationship Id="rId5" Type="http://schemas.openxmlformats.org/officeDocument/2006/relationships/hyperlink" Target="https://www.nassaucountyny.gov/414/Human-Rights-Commission" TargetMode="External"/><Relationship Id="rId4" Type="http://schemas.openxmlformats.org/officeDocument/2006/relationships/hyperlink" Target="https://dhr.ny.gov/complaint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0" y="1524000"/>
            <a:ext cx="2262207" cy="13160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/>
            </a:r>
            <a:br>
              <a:rPr lang="en-US" altLang="en-US" sz="2200" b="1" dirty="0">
                <a:solidFill>
                  <a:schemeClr val="tx2"/>
                </a:solidFill>
              </a:rPr>
            </a:br>
            <a:r>
              <a:rPr lang="en-US" altLang="en-US" sz="1800" b="1" dirty="0" smtClean="0">
                <a:solidFill>
                  <a:schemeClr val="tx2"/>
                </a:solidFill>
              </a:rPr>
              <a:t>Elimination of unlawful housing discrimination and promotion of  decent and </a:t>
            </a:r>
            <a:br>
              <a:rPr lang="en-US" altLang="en-US" sz="1800" b="1" dirty="0" smtClean="0">
                <a:solidFill>
                  <a:schemeClr val="tx2"/>
                </a:solidFill>
              </a:rPr>
            </a:br>
            <a:r>
              <a:rPr lang="en-US" altLang="en-US" sz="1800" b="1" dirty="0" smtClean="0">
                <a:solidFill>
                  <a:schemeClr val="tx2"/>
                </a:solidFill>
              </a:rPr>
              <a:t>affordable housing through advocacy and education.</a:t>
            </a:r>
            <a:endParaRPr lang="en-US" altLang="en-US" sz="3600" b="1" dirty="0" smtClean="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34200" y="4659078"/>
            <a:ext cx="2186007" cy="1436924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LIHS gratefully acknowledges the support of the  New York State Homes and Community Renewal.</a:t>
            </a:r>
          </a:p>
          <a:p>
            <a:pPr eaLnBrk="1" hangingPunct="1">
              <a:buFont typeface="Monotype Sorts" charset="2"/>
              <a:buNone/>
            </a:pPr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75" y="4014951"/>
            <a:ext cx="6887825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 smtClean="0">
                <a:solidFill>
                  <a:schemeClr val="bg1"/>
                </a:solidFill>
                <a:latin typeface="+mj-lt"/>
              </a:rPr>
              <a:t>Presented by:</a:t>
            </a:r>
          </a:p>
          <a:p>
            <a:pPr algn="ctr"/>
            <a:r>
              <a:rPr lang="en-US" sz="3200" i="0" dirty="0" smtClean="0">
                <a:solidFill>
                  <a:schemeClr val="bg1"/>
                </a:solidFill>
                <a:latin typeface="+mj-lt"/>
              </a:rPr>
              <a:t>Long Island Housing Services, Inc.</a:t>
            </a:r>
            <a:endParaRPr lang="en-US" sz="320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100" y="1982554"/>
            <a:ext cx="5257800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is </a:t>
            </a:r>
          </a:p>
          <a:p>
            <a:pPr algn="ctr">
              <a:defRPr/>
            </a:pPr>
            <a:r>
              <a:rPr lang="en-US" sz="6000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Fair Housing?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838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800" dirty="0">
                <a:solidFill>
                  <a:schemeClr val="tx2"/>
                </a:solidFill>
              </a:rPr>
              <a:t>Long Island Housing Services’ Mission</a:t>
            </a:r>
            <a:r>
              <a:rPr lang="en-US" altLang="en-US" sz="1800" dirty="0" smtClean="0">
                <a:solidFill>
                  <a:schemeClr val="tx2"/>
                </a:solidFill>
              </a:rPr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041617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LIFairHousing.org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155357"/>
            <a:ext cx="2209800" cy="150372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" name="image1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64025" y="5518670"/>
            <a:ext cx="2179975" cy="5773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52400"/>
            <a:ext cx="9144000" cy="1600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320458"/>
            <a:ext cx="7885451" cy="152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In </a:t>
            </a:r>
            <a:r>
              <a:rPr lang="en-US" sz="5200" u="sng" cap="small" dirty="0" smtClean="0">
                <a:solidFill>
                  <a:schemeClr val="bg1"/>
                </a:solidFill>
                <a:latin typeface="Corbel" panose="020B0503020204020204" pitchFamily="34" charset="0"/>
              </a:rPr>
              <a:t>Suffolk</a:t>
            </a:r>
            <a:r>
              <a:rPr lang="en-US" sz="39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900" b="0" i="0" dirty="0">
                <a:solidFill>
                  <a:schemeClr val="bg1"/>
                </a:solidFill>
                <a:latin typeface="Corbel" panose="020B0503020204020204" pitchFamily="34" charset="0"/>
              </a:rPr>
              <a:t>C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ounty</a:t>
            </a:r>
            <a:r>
              <a:rPr lang="en-US" altLang="en-US" sz="4000" b="0" i="0" dirty="0" smtClean="0">
                <a:solidFill>
                  <a:schemeClr val="bg1"/>
                </a:solidFill>
              </a:rPr>
              <a:t>, 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it is also against the law to discriminate in housing because of a person’s: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b="0" i="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3800" b="0" i="0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endParaRPr lang="en-US" b="0" i="0" dirty="0"/>
          </a:p>
        </p:txBody>
      </p:sp>
      <p:sp>
        <p:nvSpPr>
          <p:cNvPr id="11" name="TextBox 10"/>
          <p:cNvSpPr txBox="1"/>
          <p:nvPr/>
        </p:nvSpPr>
        <p:spPr>
          <a:xfrm>
            <a:off x="330629" y="2113059"/>
            <a:ext cx="4415425" cy="56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Group Identity*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1839" y="2062015"/>
            <a:ext cx="5002161" cy="56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Veteran Status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5502670"/>
            <a:ext cx="872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16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In addition to </a:t>
            </a:r>
            <a:r>
              <a:rPr lang="en-US" sz="160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Federal </a:t>
            </a:r>
            <a:r>
              <a:rPr lang="en-US" sz="1600" b="0" i="0" dirty="0">
                <a:solidFill>
                  <a:schemeClr val="tx2"/>
                </a:solidFill>
                <a:latin typeface="Corbel" panose="020B0503020204020204" pitchFamily="34" charset="0"/>
              </a:rPr>
              <a:t>(Race, Color, National Origin, Religion, Sex, Disability, and Familial Status </a:t>
            </a:r>
            <a:r>
              <a:rPr lang="en-US" sz="16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)and </a:t>
            </a:r>
            <a:r>
              <a:rPr lang="en-US" sz="160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New York State </a:t>
            </a:r>
            <a:r>
              <a:rPr lang="en-US" sz="16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(</a:t>
            </a:r>
            <a:r>
              <a:rPr lang="en-US" altLang="en-US" sz="1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Marital Status, Sexual Orientation, Gender Identity, Gender Expression, Age (over 18), Military Status, </a:t>
            </a:r>
            <a:r>
              <a:rPr lang="en-US" altLang="en-US" sz="1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Creed) </a:t>
            </a:r>
            <a:r>
              <a:rPr lang="en-US" sz="16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protections.</a:t>
            </a:r>
            <a:endParaRPr lang="en-US" sz="1600" b="0" i="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5766" y="3444003"/>
            <a:ext cx="67924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*Group Identity </a:t>
            </a:r>
            <a:r>
              <a:rPr lang="en-US" sz="28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includes actual or perceived:</a:t>
            </a:r>
            <a:endParaRPr lang="en-US" sz="2800" b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0102" y="3909926"/>
            <a:ext cx="4265952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Age</a:t>
            </a:r>
            <a:r>
              <a:rPr 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 </a:t>
            </a:r>
            <a:r>
              <a:rPr 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(over 18)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Alienage or Citizenship Status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1150" y="3909926"/>
            <a:ext cx="4386964" cy="180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Gender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Sexual Orientation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Military Status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0858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/>
              <a:t>Nassau County has the same protections covered under Federal and State laws. 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23667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52400"/>
            <a:ext cx="9144000" cy="1600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320458"/>
            <a:ext cx="7885451" cy="152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In </a:t>
            </a:r>
            <a:r>
              <a:rPr lang="en-US" sz="5200" u="sng" cap="small" dirty="0" smtClean="0">
                <a:solidFill>
                  <a:schemeClr val="bg1"/>
                </a:solidFill>
                <a:latin typeface="Corbel" panose="020B0503020204020204" pitchFamily="34" charset="0"/>
              </a:rPr>
              <a:t>Nassau</a:t>
            </a:r>
            <a:r>
              <a:rPr lang="en-US" sz="39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900" b="0" i="0" dirty="0">
                <a:solidFill>
                  <a:schemeClr val="bg1"/>
                </a:solidFill>
                <a:latin typeface="Corbel" panose="020B0503020204020204" pitchFamily="34" charset="0"/>
              </a:rPr>
              <a:t>C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ounty</a:t>
            </a:r>
            <a:r>
              <a:rPr lang="en-US" altLang="en-US" sz="4000" b="0" i="0" dirty="0" smtClean="0">
                <a:solidFill>
                  <a:schemeClr val="bg1"/>
                </a:solidFill>
              </a:rPr>
              <a:t>, 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it is also against the law to discriminate in housing because of a person’s: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b="0" i="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3800" b="0" i="0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endParaRPr lang="en-US" b="0" i="0" dirty="0"/>
          </a:p>
        </p:txBody>
      </p:sp>
      <p:sp>
        <p:nvSpPr>
          <p:cNvPr id="11" name="TextBox 10"/>
          <p:cNvSpPr txBox="1"/>
          <p:nvPr/>
        </p:nvSpPr>
        <p:spPr>
          <a:xfrm>
            <a:off x="2506844" y="3344123"/>
            <a:ext cx="4415425" cy="56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Veteran Status</a:t>
            </a:r>
            <a:endParaRPr lang="en-US" sz="280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6844" y="4250919"/>
            <a:ext cx="5002161" cy="56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First Responder Status</a:t>
            </a:r>
            <a:endParaRPr lang="en-US" sz="280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502670"/>
            <a:ext cx="872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16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In addition to </a:t>
            </a:r>
            <a:r>
              <a:rPr lang="en-US" sz="160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Federal </a:t>
            </a:r>
            <a:r>
              <a:rPr lang="en-US" sz="1600" b="0" i="0" dirty="0">
                <a:solidFill>
                  <a:schemeClr val="tx2"/>
                </a:solidFill>
                <a:latin typeface="Corbel" panose="020B0503020204020204" pitchFamily="34" charset="0"/>
              </a:rPr>
              <a:t>(Race, Color, National Origin, Religion, Sex, Disability, and Familial Status </a:t>
            </a:r>
            <a:r>
              <a:rPr lang="en-US" sz="16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)and </a:t>
            </a:r>
            <a:r>
              <a:rPr lang="en-US" sz="160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New York State </a:t>
            </a:r>
            <a:r>
              <a:rPr lang="en-US" sz="16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(</a:t>
            </a:r>
            <a:r>
              <a:rPr lang="en-US" altLang="en-US" sz="1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Marital Status, Sexual Orientation, Gender Identity, Gender Expression, Age (over 18), Military Status, </a:t>
            </a:r>
            <a:r>
              <a:rPr lang="en-US" altLang="en-US" sz="1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Creed) </a:t>
            </a:r>
            <a:r>
              <a:rPr lang="en-US" sz="16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protections.</a:t>
            </a:r>
            <a:endParaRPr lang="en-US" sz="1600" b="0" i="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415" y="2407062"/>
            <a:ext cx="27432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Ethnicity</a:t>
            </a:r>
            <a:endParaRPr lang="en-US" sz="280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5701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43200"/>
            <a:ext cx="2379478" cy="1807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2142"/>
            <a:ext cx="9149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Familial Status Protections</a:t>
            </a:r>
            <a:endParaRPr lang="en-US" sz="60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9144000" cy="427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3600" i="0" dirty="0">
                <a:solidFill>
                  <a:schemeClr val="accent1"/>
                </a:solidFill>
                <a:latin typeface="Corbel" panose="020B0503020204020204"/>
                <a:ea typeface="+mn-ea"/>
              </a:rPr>
              <a:t>Familial Status includes: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Someone with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1 or </a:t>
            </a: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more children under the age of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18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 pregnant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woman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Foster parents and adoptive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parents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Someone who has custody or guardianship of a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child</a:t>
            </a: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schemeClr val="bg1"/>
                </a:solidFill>
                <a:latin typeface="Corbel" panose="020B0503020204020204"/>
                <a:ea typeface="+mn-ea"/>
              </a:rPr>
              <a:t>.</a:t>
            </a:r>
            <a:endParaRPr lang="en-US" altLang="en-US" sz="2800" b="0" i="0" dirty="0">
              <a:solidFill>
                <a:schemeClr val="bg1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52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Familial Status Protections</a:t>
            </a:r>
            <a:endParaRPr lang="en-US" sz="60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9144000" cy="526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3600" i="0" dirty="0" smtClean="0">
                <a:solidFill>
                  <a:schemeClr val="accent1"/>
                </a:solidFill>
                <a:latin typeface="Corbel" panose="020B0503020204020204"/>
                <a:ea typeface="+mn-ea"/>
              </a:rPr>
              <a:t>The </a:t>
            </a:r>
            <a:r>
              <a:rPr lang="en-US" altLang="en-US" sz="3600" i="0" dirty="0">
                <a:solidFill>
                  <a:schemeClr val="accent1"/>
                </a:solidFill>
                <a:latin typeface="Corbel" panose="020B0503020204020204"/>
                <a:ea typeface="+mn-ea"/>
              </a:rPr>
              <a:t>Fair Housing Act makes it illegal to: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32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Require an additional security </a:t>
            </a:r>
            <a:r>
              <a:rPr lang="en-US" altLang="en-US" sz="32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deposit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32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32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Segregate families with children (e.g. only downstairs units</a:t>
            </a:r>
            <a:r>
              <a:rPr lang="en-US" altLang="en-US" sz="32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)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32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32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Limit or restrict the use of the housing complex’s pool, elevators, common areas, etc</a:t>
            </a:r>
            <a:r>
              <a:rPr lang="en-US" altLang="en-US" sz="32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.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32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32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Evict a family after a baby is born or </a:t>
            </a:r>
            <a:r>
              <a:rPr lang="en-US" altLang="en-US" sz="32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adopted </a:t>
            </a: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.</a:t>
            </a:r>
            <a:endParaRPr lang="en-US" altLang="en-US" sz="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96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2400"/>
            <a:ext cx="9144000" cy="1600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0" y="244475"/>
            <a:ext cx="9159875" cy="158432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alt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Who is Disabled? </a:t>
            </a:r>
          </a:p>
        </p:txBody>
      </p:sp>
      <p:pic>
        <p:nvPicPr>
          <p:cNvPr id="26628" name="Picture 4" descr="C:\Users\anapoppe\AppData\Local\Microsoft\Windows\Temporary Internet Files\Content.IE5\L9J2QA0W\Disability_symbols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55" y="2207146"/>
            <a:ext cx="2136254" cy="213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5425" y="2330422"/>
            <a:ext cx="5997465" cy="220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“Disability” means a person who </a:t>
            </a: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has 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physical or mental impairment 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that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substantially </a:t>
            </a:r>
            <a:r>
              <a:rPr lang="en-US" altLang="en-US" sz="2600" dirty="0">
                <a:solidFill>
                  <a:srgbClr val="FF0000"/>
                </a:solidFill>
                <a:latin typeface="Corbel" panose="020B0503020204020204"/>
                <a:ea typeface="+mn-ea"/>
              </a:rPr>
              <a:t>limits </a:t>
            </a:r>
            <a:endParaRPr lang="en-US" altLang="en-US" sz="2600" dirty="0" smtClean="0">
              <a:solidFill>
                <a:srgbClr val="FF0000"/>
              </a:solidFill>
              <a:latin typeface="Corbel" panose="020B0503020204020204"/>
              <a:ea typeface="+mn-ea"/>
            </a:endParaRPr>
          </a:p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one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or more major life </a:t>
            </a: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activities.</a:t>
            </a:r>
            <a:endParaRPr lang="en-US" altLang="en-US" sz="26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685" y="4844859"/>
            <a:ext cx="8827524" cy="102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One can have either a history of the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impairment</a:t>
            </a:r>
          </a:p>
          <a:p>
            <a:pPr lvl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or </a:t>
            </a: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can be viewed by others as having an impairment.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2590800" cy="1981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Disability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590800" y="457200"/>
            <a:ext cx="6400800" cy="5791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4000" b="1" dirty="0" smtClean="0">
                <a:solidFill>
                  <a:schemeClr val="accent1"/>
                </a:solidFill>
              </a:rPr>
              <a:t>Major Life Activities include: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Walking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Seeing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Hearing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Speaking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Breathing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Learning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Working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Caring for your daily needs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 </a:t>
            </a:r>
          </a:p>
        </p:txBody>
      </p:sp>
      <p:pic>
        <p:nvPicPr>
          <p:cNvPr id="27652" name="Picture 7" descr="C:\Users\anapoppe\AppData\Local\Microsoft\Windows\Temporary Internet Files\Content.IE5\L9J2QA0W\NEW_LOGO_SIGN_SYMBOL_OF_ACCESSIBILITY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2785250" cy="2819400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754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4411" y="153650"/>
            <a:ext cx="632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0" spc="-60" dirty="0">
                <a:solidFill>
                  <a:schemeClr val="accent1"/>
                </a:solidFill>
                <a:latin typeface="Corbel" panose="020B0503020204020204"/>
                <a:ea typeface="+mj-ea"/>
                <a:cs typeface="+mj-cs"/>
              </a:rPr>
              <a:t>Providing Documentation of a Disability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9989" y="1824714"/>
            <a:ext cx="6233443" cy="4076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32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Generally, a landlord may </a:t>
            </a:r>
            <a:r>
              <a:rPr lang="en-US" altLang="en-US" sz="3200" dirty="0">
                <a:solidFill>
                  <a:srgbClr val="FF0000"/>
                </a:solidFill>
                <a:latin typeface="Corbel" panose="020B0503020204020204"/>
                <a:ea typeface="+mn-ea"/>
              </a:rPr>
              <a:t>NOT</a:t>
            </a:r>
            <a:r>
              <a:rPr lang="en-US" altLang="en-US" sz="32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 ask</a:t>
            </a:r>
            <a:r>
              <a:rPr lang="en-US" altLang="en-US" sz="32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: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endParaRPr lang="en-US" altLang="en-US" sz="1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685800" lvl="1" indent="-18288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“</a:t>
            </a: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Do you have a disability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?”</a:t>
            </a: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685800" lvl="1" indent="-18288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“How severe is your disability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?”</a:t>
            </a: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685800" lvl="1" indent="-18288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“May I have permission to see your medical records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?”</a:t>
            </a: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685800" lvl="1" indent="-18288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“Do you take medications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?”</a:t>
            </a: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685800" lvl="1" indent="-18288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“Why do you receive SSI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?”</a:t>
            </a: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 </a:t>
            </a: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2589989" cy="5334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Disability</a:t>
            </a:r>
          </a:p>
        </p:txBody>
      </p:sp>
    </p:spTree>
    <p:extLst>
      <p:ext uri="{BB962C8B-B14F-4D97-AF65-F5344CB8AC3E}">
        <p14:creationId xmlns:p14="http://schemas.microsoft.com/office/powerpoint/2010/main" val="36902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152400"/>
            <a:ext cx="6248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i="0" spc="-60" dirty="0">
                <a:solidFill>
                  <a:schemeClr val="accent1"/>
                </a:solidFill>
                <a:latin typeface="Corbel" panose="020B0503020204020204"/>
              </a:rPr>
              <a:t>Providing Documentation of a Disability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1788450"/>
            <a:ext cx="6268792" cy="431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800" b="0" i="0" dirty="0">
                <a:latin typeface="Corbel" panose="020B0503020204020204"/>
                <a:ea typeface="+mn-ea"/>
              </a:rPr>
              <a:t>If your disability is obvious to others, you should </a:t>
            </a:r>
            <a:r>
              <a:rPr lang="en-US" altLang="en-US" sz="2800" dirty="0">
                <a:solidFill>
                  <a:srgbClr val="FF0000"/>
                </a:solidFill>
                <a:latin typeface="Corbel" panose="020B0503020204020204"/>
                <a:ea typeface="+mn-ea"/>
              </a:rPr>
              <a:t>NOT</a:t>
            </a:r>
            <a:r>
              <a:rPr lang="en-US" altLang="en-US" sz="2800" b="0" i="0" dirty="0">
                <a:latin typeface="Corbel" panose="020B0503020204020204"/>
                <a:ea typeface="+mn-ea"/>
              </a:rPr>
              <a:t> be required to provide documentation. </a:t>
            </a:r>
          </a:p>
          <a:p>
            <a:pPr lvl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400" b="0" i="0" dirty="0">
                <a:latin typeface="Corbel" panose="020B0503020204020204"/>
                <a:ea typeface="+mn-ea"/>
              </a:rPr>
              <a:t>Otherwise you can:</a:t>
            </a:r>
          </a:p>
          <a:p>
            <a:pPr lvl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endParaRPr lang="en-US" altLang="en-US" sz="100" b="0" i="0" dirty="0">
              <a:latin typeface="Corbel" panose="020B0503020204020204"/>
              <a:ea typeface="+mn-ea"/>
            </a:endParaRPr>
          </a:p>
          <a:p>
            <a:pPr marL="685800" lvl="1" indent="-18288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200" b="0" i="0" dirty="0" smtClean="0">
                <a:latin typeface="Corbel" panose="020B0503020204020204"/>
                <a:ea typeface="+mn-ea"/>
              </a:rPr>
              <a:t>Show </a:t>
            </a:r>
            <a:r>
              <a:rPr lang="en-US" altLang="en-US" sz="2200" b="0" i="0" dirty="0">
                <a:latin typeface="Corbel" panose="020B0503020204020204"/>
                <a:ea typeface="+mn-ea"/>
              </a:rPr>
              <a:t>a copy of your current handicapped parking tag</a:t>
            </a:r>
          </a:p>
          <a:p>
            <a:pPr marL="685800" lvl="1" indent="-18288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200" b="0" i="0" dirty="0">
                <a:latin typeface="Corbel" panose="020B0503020204020204"/>
                <a:ea typeface="+mn-ea"/>
              </a:rPr>
              <a:t>Provide a statement from a doctor, therapist, case manager, peer support group, etc. </a:t>
            </a:r>
          </a:p>
          <a:p>
            <a:pPr marL="685800" lvl="1" indent="-18288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200" b="0" i="0" dirty="0">
                <a:latin typeface="Corbel" panose="020B0503020204020204"/>
                <a:ea typeface="+mn-ea"/>
              </a:rPr>
              <a:t>You should not need to provide copies of your medical </a:t>
            </a:r>
            <a:r>
              <a:rPr lang="en-US" altLang="en-US" sz="2200" b="0" i="0" dirty="0" smtClean="0">
                <a:latin typeface="Corbel" panose="020B0503020204020204"/>
                <a:ea typeface="+mn-ea"/>
              </a:rPr>
              <a:t>records</a:t>
            </a: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200" b="0" i="0" dirty="0">
                <a:latin typeface="Corbel" panose="020B0503020204020204"/>
                <a:ea typeface="+mn-ea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2590800" cy="5334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Disability</a:t>
            </a:r>
            <a:endParaRPr lang="en-US" sz="4400" b="1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0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2590800" cy="12954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en-US" sz="40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Prohibited </a:t>
            </a:r>
            <a:r>
              <a:rPr lang="en-US" altLang="en-US" sz="40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practices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403333"/>
            <a:ext cx="5943600" cy="6019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3200" b="1" dirty="0">
                <a:solidFill>
                  <a:schemeClr val="accent1"/>
                </a:solidFill>
              </a:rPr>
              <a:t>Refusal to make reasonable </a:t>
            </a:r>
            <a:r>
              <a:rPr lang="en-US" sz="3200" b="1" dirty="0" smtClean="0">
                <a:solidFill>
                  <a:schemeClr val="accent1"/>
                </a:solidFill>
              </a:rPr>
              <a:t>accommodations</a:t>
            </a:r>
          </a:p>
          <a:p>
            <a:pPr marL="0" indent="0" algn="ctr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200" dirty="0" smtClean="0"/>
              <a:t>…in </a:t>
            </a:r>
            <a:r>
              <a:rPr lang="en-US" sz="2200" dirty="0"/>
              <a:t>rules, policies, practices, or services when such accommodations may be necessary for 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persons with a disability </a:t>
            </a:r>
            <a:r>
              <a:rPr lang="en-US" sz="2200" dirty="0" smtClean="0"/>
              <a:t>to </a:t>
            </a:r>
            <a:r>
              <a:rPr lang="en-US" sz="2200" dirty="0"/>
              <a:t>have equal opportunity, full use and enjoyment of a </a:t>
            </a:r>
            <a:r>
              <a:rPr lang="en-US" sz="2200" dirty="0" smtClean="0"/>
              <a:t>dwelling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200" b="1" dirty="0" smtClean="0"/>
              <a:t>Example: </a:t>
            </a:r>
            <a:r>
              <a:rPr lang="en-US" sz="2000" dirty="0"/>
              <a:t>Because of a vision impairment, a tenant requests permission to have a guide dog with her in her apartment. The housing provider has a no-pets policy. This is a request for a reasonable accommodation, and the housing provider must grant the accommodation.  </a:t>
            </a:r>
          </a:p>
          <a:p>
            <a:pPr marL="0" indent="0" algn="ctr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sz="2200" b="1" dirty="0" smtClean="0"/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2590800" cy="22098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en-US" sz="40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Prohibited </a:t>
            </a:r>
            <a:r>
              <a:rPr lang="en-US" altLang="en-US" sz="40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practices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403333"/>
            <a:ext cx="5943600" cy="601980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3200" b="1" dirty="0" smtClean="0">
                <a:solidFill>
                  <a:schemeClr val="accent1"/>
                </a:solidFill>
              </a:rPr>
              <a:t>Refusing </a:t>
            </a:r>
            <a:r>
              <a:rPr lang="en-US" sz="3200" b="1" dirty="0">
                <a:solidFill>
                  <a:schemeClr val="accent1"/>
                </a:solidFill>
              </a:rPr>
              <a:t>to allow </a:t>
            </a:r>
            <a:r>
              <a:rPr lang="en-US" sz="3200" b="1" dirty="0" smtClean="0">
                <a:solidFill>
                  <a:schemeClr val="accent1"/>
                </a:solidFill>
              </a:rPr>
              <a:t>for reasonable modifications</a:t>
            </a:r>
            <a:endParaRPr lang="en-US" sz="4400" b="1" dirty="0" smtClean="0">
              <a:solidFill>
                <a:schemeClr val="accent1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endParaRPr lang="en-US" sz="2000" dirty="0" smtClean="0"/>
          </a:p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000" dirty="0" smtClean="0"/>
              <a:t> </a:t>
            </a:r>
            <a:r>
              <a:rPr lang="en-US" sz="2200" dirty="0" smtClean="0"/>
              <a:t>…to properties </a:t>
            </a:r>
            <a:r>
              <a:rPr lang="en-US" sz="2200" dirty="0"/>
              <a:t>when such </a:t>
            </a:r>
            <a:r>
              <a:rPr lang="en-US" sz="2200" dirty="0" smtClean="0"/>
              <a:t>modifications to structures are required by a person with a disability to allow them </a:t>
            </a:r>
            <a:r>
              <a:rPr lang="en-US" sz="2200" dirty="0"/>
              <a:t>full use and </a:t>
            </a:r>
            <a:r>
              <a:rPr lang="en-US" sz="2200" dirty="0" smtClean="0"/>
              <a:t>access </a:t>
            </a:r>
            <a:r>
              <a:rPr lang="en-US" sz="2200" dirty="0"/>
              <a:t>to a rental </a:t>
            </a:r>
            <a:r>
              <a:rPr lang="en-US" sz="2200" dirty="0" smtClean="0"/>
              <a:t>unit or common area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alt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at </a:t>
            </a:r>
            <a:r>
              <a:rPr lang="en-US" alt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expense of the person with a disability</a:t>
            </a:r>
            <a:endParaRPr lang="en-US" sz="2200" dirty="0" smtClean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endParaRPr lang="en-US" sz="22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endParaRPr lang="en-US" sz="2200" dirty="0" smtClean="0"/>
          </a:p>
          <a:p>
            <a:pPr marL="0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200" b="1" dirty="0" smtClean="0"/>
              <a:t>Example: </a:t>
            </a:r>
            <a:r>
              <a:rPr lang="en-US" sz="2200" dirty="0"/>
              <a:t>Because of a mobility disability, a tenant wants to install grab bars in the bathroom. This is a reasonable modification and must be permitted at the tenant’s expense</a:t>
            </a:r>
            <a:r>
              <a:rPr lang="en-US" sz="2200" dirty="0" smtClean="0"/>
              <a:t>.</a:t>
            </a:r>
          </a:p>
          <a:p>
            <a:pPr marL="0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20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endParaRPr lang="en-US" sz="2000" b="1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dirty="0" smtClean="0"/>
              <a:t>*Note- In 2010, New  York State Human Rights Law was modified to recognize that modifications are accommodations. It also </a:t>
            </a:r>
            <a:r>
              <a:rPr lang="en-US" alt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placed </a:t>
            </a:r>
            <a:r>
              <a:rPr lang="en-US" alt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expense on providers for modifications to common and public use space</a:t>
            </a:r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642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269" y="609600"/>
            <a:ext cx="62484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Fair Housing?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752600"/>
            <a:ext cx="6688138" cy="4343400"/>
          </a:xfrm>
        </p:spPr>
        <p:txBody>
          <a:bodyPr rtlCol="0">
            <a:noAutofit/>
          </a:bodyPr>
          <a:lstStyle/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endParaRPr lang="en-US" sz="20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r>
              <a:rPr lang="en-US" sz="3600" dirty="0" smtClean="0"/>
              <a:t>Fair housing means that </a:t>
            </a:r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r>
              <a:rPr lang="en-US" sz="3600" dirty="0" smtClean="0"/>
              <a:t>all people have the right to </a:t>
            </a:r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r>
              <a:rPr lang="en-US" sz="3600" dirty="0" smtClean="0"/>
              <a:t>live in the housing of their choice</a:t>
            </a:r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r>
              <a:rPr lang="en-US" sz="3600" dirty="0" smtClean="0"/>
              <a:t> that  they can afford </a:t>
            </a:r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r>
              <a:rPr lang="en-US" sz="3600" dirty="0" smtClean="0"/>
              <a:t>free from discrimination</a:t>
            </a:r>
            <a:r>
              <a:rPr lang="en-US" sz="3600" b="1" dirty="0" smtClean="0"/>
              <a:t>.*</a:t>
            </a:r>
            <a:endParaRPr lang="en-US" altLang="en-US" sz="11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endParaRPr lang="en-US" altLang="en-US" sz="11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endParaRPr lang="en-US" altLang="en-US" sz="11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000" b="1" dirty="0" smtClean="0"/>
              <a:t>*Discrimination: </a:t>
            </a:r>
            <a:r>
              <a:rPr lang="en-US" sz="2000" dirty="0" smtClean="0"/>
              <a:t>Denial </a:t>
            </a:r>
            <a:r>
              <a:rPr lang="en-US" sz="2000" dirty="0"/>
              <a:t>of </a:t>
            </a:r>
            <a:r>
              <a:rPr lang="en-US" sz="2000" dirty="0" smtClean="0"/>
              <a:t>equal treatment </a:t>
            </a:r>
            <a:r>
              <a:rPr lang="en-US" sz="2000" dirty="0"/>
              <a:t>and </a:t>
            </a:r>
            <a:r>
              <a:rPr lang="en-US" sz="2000" dirty="0" smtClean="0"/>
              <a:t>opportunity</a:t>
            </a:r>
            <a:endParaRPr lang="en-US" sz="2000" dirty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endParaRPr lang="en-US" altLang="en-US" sz="1800" dirty="0"/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467" y="1524000"/>
            <a:ext cx="25058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 is N.Y.S. and U.S. policy and law to promote equitable housing choice</a:t>
            </a:r>
            <a:br>
              <a:rPr lang="en-US" altLang="en-US" sz="28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en-US" sz="28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eliminate segregation.</a:t>
            </a:r>
            <a:endParaRPr lang="en-US" sz="280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18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89809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Source of Income Discrimination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54704"/>
            <a:ext cx="8839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0" i="0" kern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New York State Human Rights Law protects persons against housing discrimination based on the source of income of the housing applicant.  </a:t>
            </a:r>
            <a:endParaRPr lang="en-US" sz="2800" b="0" i="0" kern="1400" dirty="0" smtClean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800" b="0" i="0" kern="1400" dirty="0" smtClean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0" i="0" kern="14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0" i="0" kern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party may not be denied </a:t>
            </a:r>
            <a:r>
              <a:rPr lang="en-US" sz="2800" b="0" i="0" u="sng" kern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housing </a:t>
            </a:r>
            <a:r>
              <a:rPr lang="en-US" sz="2800" b="0" i="0" kern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based upon a alternative lawful source of income.  </a:t>
            </a:r>
            <a:endParaRPr lang="en-US" sz="2800" b="0" i="0" kern="1400" dirty="0" smtClean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800" b="0" i="0" kern="1400" dirty="0" smtClean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0" i="0" u="sng" kern="14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2800" b="0" i="0" kern="14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housing providers must accept or include income that is derived from legal sources outside of employment. </a:t>
            </a:r>
            <a:endParaRPr lang="en-US" sz="2800" b="0" i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572"/>
            <a:ext cx="9144000" cy="18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89809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Disability and Source of Income Discrimination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706" y="1676400"/>
            <a:ext cx="8839200" cy="707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800" b="0" i="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HOPWA </a:t>
            </a:r>
            <a:r>
              <a:rPr lang="en-US" sz="28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(Housing Opportunities for </a:t>
            </a:r>
            <a:r>
              <a:rPr lang="en-US" sz="28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Persons </a:t>
            </a:r>
            <a:r>
              <a:rPr lang="en-US" sz="28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with AIDS</a:t>
            </a:r>
            <a:r>
              <a:rPr lang="en-US" sz="28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endParaRPr lang="en-US" sz="2800" b="0" i="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Nursing Home Transition and Diversion (NHTD) Medicaid Waiver program</a:t>
            </a:r>
          </a:p>
          <a:p>
            <a:pPr>
              <a:lnSpc>
                <a:spcPct val="107000"/>
              </a:lnSpc>
            </a:pPr>
            <a:endParaRPr lang="en-US" sz="2800" b="0" i="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Traumatic Brain Injury (TBI) Medicaid Waiver program</a:t>
            </a:r>
          </a:p>
          <a:p>
            <a:pPr>
              <a:lnSpc>
                <a:spcPct val="107000"/>
              </a:lnSpc>
            </a:pPr>
            <a:endParaRPr lang="en-US" sz="2800" b="0" i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b="0" i="0" dirty="0" smtClean="0">
                <a:latin typeface="+mn-lt"/>
                <a:cs typeface="Times New Roman" panose="02020603050405020304" pitchFamily="18" charset="0"/>
              </a:rPr>
              <a:t>*</a:t>
            </a:r>
            <a:r>
              <a:rPr lang="en-US" sz="2400" b="0" i="0" dirty="0">
                <a:latin typeface="+mn-lt"/>
                <a:cs typeface="Times New Roman" panose="02020603050405020304" pitchFamily="18" charset="0"/>
              </a:rPr>
              <a:t>Denial of any disability related housing voucher may be discrimination based on SOI and Disability—Complaint can be filed with HUD under the FHA</a:t>
            </a:r>
          </a:p>
          <a:p>
            <a:pPr>
              <a:lnSpc>
                <a:spcPct val="107000"/>
              </a:lnSpc>
            </a:pPr>
            <a:endParaRPr lang="en-US" sz="3200" b="0" i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800" b="0" i="0" dirty="0" smtClean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800" b="0" i="0" dirty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800" b="0" i="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18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89809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Example of Lawful</a:t>
            </a:r>
          </a:p>
          <a:p>
            <a:pPr algn="ctr"/>
            <a:r>
              <a:rPr lang="en-US" sz="54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Source of Income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54704"/>
            <a:ext cx="8839200" cy="4361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 smtClean="0">
                <a:latin typeface="Corbel" panose="020B0503020204020204" pitchFamily="34" charset="0"/>
              </a:rPr>
              <a:t>  OLMSTEAD </a:t>
            </a:r>
            <a:r>
              <a:rPr lang="en-US" sz="2400" b="0" i="0" dirty="0">
                <a:latin typeface="Corbel" panose="020B0503020204020204" pitchFamily="34" charset="0"/>
              </a:rPr>
              <a:t>housing subsidy (OHS),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 smtClean="0">
                <a:latin typeface="Corbel" panose="020B0503020204020204" pitchFamily="34" charset="0"/>
              </a:rPr>
              <a:t>  Rapid </a:t>
            </a:r>
            <a:r>
              <a:rPr lang="en-US" sz="2400" b="0" i="0" dirty="0">
                <a:latin typeface="Corbel" panose="020B0503020204020204" pitchFamily="34" charset="0"/>
              </a:rPr>
              <a:t>Transition Housing Program (RTHP), </a:t>
            </a:r>
            <a:endParaRPr lang="en-US" sz="2400" b="0" i="0" dirty="0" smtClean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Corbel" panose="020B0503020204020204" pitchFamily="34" charset="0"/>
              </a:rPr>
              <a:t> </a:t>
            </a:r>
            <a:r>
              <a:rPr lang="en-US" sz="2400" b="0" i="0" dirty="0" smtClean="0">
                <a:latin typeface="Corbel" panose="020B0503020204020204" pitchFamily="34" charset="0"/>
              </a:rPr>
              <a:t> VASH </a:t>
            </a:r>
            <a:r>
              <a:rPr lang="en-US" sz="2400" b="0" i="0" dirty="0">
                <a:latin typeface="Corbel" panose="020B0503020204020204" pitchFamily="34" charset="0"/>
              </a:rPr>
              <a:t>(Veterans Affairs Supportive Housing</a:t>
            </a:r>
            <a:r>
              <a:rPr lang="en-US" sz="2400" b="0" i="0" dirty="0" smtClean="0">
                <a:latin typeface="Corbel" panose="020B0503020204020204" pitchFamily="34" charset="0"/>
              </a:rPr>
              <a:t>)</a:t>
            </a:r>
            <a:endParaRPr lang="en-US" sz="2400" b="0" i="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Unemployment benefits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 </a:t>
            </a:r>
            <a:r>
              <a:rPr lang="en-US" sz="24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support </a:t>
            </a:r>
            <a:endParaRPr lang="en-US" sz="2400" b="0" i="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Alimony </a:t>
            </a:r>
            <a:r>
              <a:rPr lang="en-US" sz="24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 spousal maintenance </a:t>
            </a:r>
            <a:endParaRPr lang="en-US" sz="2400" b="0" i="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Foster </a:t>
            </a:r>
            <a:r>
              <a:rPr lang="en-US" sz="24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care subsidies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Social security </a:t>
            </a:r>
            <a:r>
              <a:rPr lang="en-US" sz="24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benefits (SSI, SSDI</a:t>
            </a:r>
            <a:r>
              <a:rPr lang="en-US" sz="24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Federal, </a:t>
            </a:r>
            <a:r>
              <a:rPr lang="en-US" sz="24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state, or local public assistance 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Section </a:t>
            </a:r>
            <a:r>
              <a:rPr lang="en-US" sz="24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 housing </a:t>
            </a:r>
            <a:r>
              <a:rPr lang="en-US" sz="24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vouchers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DSS </a:t>
            </a:r>
            <a:r>
              <a:rPr lang="en-US" sz="24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One shot deal</a:t>
            </a:r>
          </a:p>
        </p:txBody>
      </p:sp>
    </p:spTree>
    <p:extLst>
      <p:ext uri="{BB962C8B-B14F-4D97-AF65-F5344CB8AC3E}">
        <p14:creationId xmlns:p14="http://schemas.microsoft.com/office/powerpoint/2010/main" val="18483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18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89809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Who must accept Lawful Source of Income?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54704"/>
            <a:ext cx="8839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 smtClean="0">
                <a:latin typeface="+mn-lt"/>
              </a:rPr>
              <a:t>Owners</a:t>
            </a:r>
            <a:r>
              <a:rPr lang="en-US" sz="2800" b="0" i="0" dirty="0">
                <a:latin typeface="+mn-lt"/>
              </a:rPr>
              <a:t>, </a:t>
            </a:r>
            <a:r>
              <a:rPr lang="en-US" sz="2800" b="0" i="0" dirty="0" smtClean="0">
                <a:latin typeface="+mn-lt"/>
              </a:rPr>
              <a:t>landlords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 smtClean="0">
                <a:latin typeface="+mn-lt"/>
              </a:rPr>
              <a:t>Managing </a:t>
            </a:r>
            <a:r>
              <a:rPr lang="en-US" sz="2800" b="0" i="0" dirty="0">
                <a:latin typeface="+mn-lt"/>
              </a:rPr>
              <a:t>agents and management </a:t>
            </a:r>
            <a:r>
              <a:rPr lang="en-US" sz="2800" b="0" i="0" dirty="0" smtClean="0">
                <a:latin typeface="+mn-lt"/>
              </a:rPr>
              <a:t>companies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 smtClean="0">
                <a:latin typeface="+mn-lt"/>
              </a:rPr>
              <a:t>Co-op </a:t>
            </a:r>
            <a:r>
              <a:rPr lang="en-US" sz="2800" b="0" i="0" dirty="0">
                <a:latin typeface="+mn-lt"/>
              </a:rPr>
              <a:t>boards and condominium associations </a:t>
            </a:r>
            <a:endParaRPr lang="en-US" sz="2800" b="0" i="0" dirty="0" smtClean="0">
              <a:latin typeface="+mn-lt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 smtClean="0">
                <a:latin typeface="+mn-lt"/>
              </a:rPr>
              <a:t>Tenants </a:t>
            </a:r>
            <a:r>
              <a:rPr lang="en-US" sz="2800" b="0" i="0" dirty="0">
                <a:latin typeface="+mn-lt"/>
              </a:rPr>
              <a:t>seeking to sublet </a:t>
            </a:r>
            <a:endParaRPr lang="en-US" sz="2800" b="0" i="0" dirty="0" smtClean="0">
              <a:latin typeface="+mn-lt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 smtClean="0">
                <a:latin typeface="+mn-lt"/>
              </a:rPr>
              <a:t>Real </a:t>
            </a:r>
            <a:r>
              <a:rPr lang="en-US" sz="2800" b="0" i="0" dirty="0">
                <a:latin typeface="+mn-lt"/>
              </a:rPr>
              <a:t>estate brokers and </a:t>
            </a:r>
            <a:r>
              <a:rPr lang="en-US" sz="2800" b="0" i="0" dirty="0" smtClean="0">
                <a:latin typeface="+mn-lt"/>
              </a:rPr>
              <a:t>salespersons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 smtClean="0">
                <a:latin typeface="+mn-lt"/>
              </a:rPr>
              <a:t>Any </a:t>
            </a:r>
            <a:r>
              <a:rPr lang="en-US" sz="2800" b="0" i="0" dirty="0">
                <a:latin typeface="+mn-lt"/>
              </a:rPr>
              <a:t>employee or agent of the above </a:t>
            </a:r>
          </a:p>
        </p:txBody>
      </p:sp>
    </p:spTree>
    <p:extLst>
      <p:ext uri="{BB962C8B-B14F-4D97-AF65-F5344CB8AC3E}">
        <p14:creationId xmlns:p14="http://schemas.microsoft.com/office/powerpoint/2010/main" val="17712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18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89809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Example of SOI Discrimination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54704"/>
            <a:ext cx="8839200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-457200">
              <a:lnSpc>
                <a:spcPct val="107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 smtClean="0">
                <a:latin typeface="+mn-lt"/>
              </a:rPr>
              <a:t>Refusal </a:t>
            </a:r>
            <a:r>
              <a:rPr lang="en-US" sz="2800" b="0" i="0" dirty="0">
                <a:latin typeface="+mn-lt"/>
              </a:rPr>
              <a:t>to </a:t>
            </a:r>
            <a:r>
              <a:rPr lang="en-US" sz="2800" b="0" i="0" dirty="0" smtClean="0">
                <a:latin typeface="+mn-lt"/>
              </a:rPr>
              <a:t>rent, including a </a:t>
            </a:r>
            <a:r>
              <a:rPr lang="en-US" sz="2800" b="0" i="0" dirty="0">
                <a:latin typeface="+mn-lt"/>
              </a:rPr>
              <a:t>housing provider offering fewer housing </a:t>
            </a:r>
            <a:r>
              <a:rPr lang="en-US" sz="2800" b="0" i="0" dirty="0" smtClean="0">
                <a:latin typeface="+mn-lt"/>
              </a:rPr>
              <a:t>options</a:t>
            </a:r>
          </a:p>
          <a:p>
            <a:pPr marL="1371600" indent="-457200">
              <a:lnSpc>
                <a:spcPct val="107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1371600" indent="-457200">
              <a:lnSpc>
                <a:spcPct val="107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 smtClean="0">
                <a:latin typeface="+mn-lt"/>
              </a:rPr>
              <a:t>Delaying </a:t>
            </a:r>
            <a:r>
              <a:rPr lang="en-US" sz="2800" b="0" i="0">
                <a:latin typeface="+mn-lt"/>
              </a:rPr>
              <a:t>review </a:t>
            </a:r>
            <a:r>
              <a:rPr lang="en-US" sz="2800" b="0" i="0" smtClean="0">
                <a:latin typeface="+mn-lt"/>
              </a:rPr>
              <a:t>of </a:t>
            </a:r>
            <a:r>
              <a:rPr lang="en-US" sz="2800" b="0" i="0" dirty="0" smtClean="0">
                <a:latin typeface="+mn-lt"/>
              </a:rPr>
              <a:t>applications</a:t>
            </a:r>
          </a:p>
          <a:p>
            <a:pPr marL="1371600" indent="-457200">
              <a:lnSpc>
                <a:spcPct val="107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1371600" indent="-457200">
              <a:lnSpc>
                <a:spcPct val="107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 smtClean="0">
                <a:latin typeface="+mn-lt"/>
              </a:rPr>
              <a:t>Not </a:t>
            </a:r>
            <a:r>
              <a:rPr lang="en-US" sz="2800" b="0" i="0" dirty="0">
                <a:latin typeface="+mn-lt"/>
              </a:rPr>
              <a:t>responding at all to applicants with lawful sources of </a:t>
            </a:r>
            <a:r>
              <a:rPr lang="en-US" sz="2800" b="0" i="0" dirty="0" smtClean="0">
                <a:latin typeface="+mn-lt"/>
              </a:rPr>
              <a:t>income</a:t>
            </a:r>
          </a:p>
          <a:p>
            <a:pPr marL="1371600" indent="-457200">
              <a:lnSpc>
                <a:spcPct val="107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1371600" indent="-457200">
              <a:lnSpc>
                <a:spcPct val="107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 smtClean="0">
                <a:latin typeface="+mn-lt"/>
              </a:rPr>
              <a:t>Any </a:t>
            </a:r>
            <a:r>
              <a:rPr lang="en-US" sz="2800" b="0" i="0" dirty="0">
                <a:latin typeface="+mn-lt"/>
              </a:rPr>
              <a:t>other practices that create a barrier to housing for subsidized tenants </a:t>
            </a:r>
            <a:endParaRPr lang="en-US" sz="2800" b="0" i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18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89809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Example of SOI Discrimination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54704"/>
            <a:ext cx="8839200" cy="481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b="0" i="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32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programs accepted</a:t>
            </a:r>
          </a:p>
          <a:p>
            <a:pPr marL="1371600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Quota</a:t>
            </a:r>
            <a:endParaRPr lang="en-US" sz="3200" b="0" i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Rent </a:t>
            </a:r>
            <a:r>
              <a:rPr lang="en-US" sz="32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income ratio</a:t>
            </a:r>
          </a:p>
          <a:p>
            <a:pPr marL="1371600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Bad credit</a:t>
            </a:r>
            <a:endParaRPr lang="en-US" sz="3200" b="0" i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32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third party payments</a:t>
            </a:r>
          </a:p>
          <a:p>
            <a:pPr marL="1371600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32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DSS rental assistance such as “one shot 	deal”</a:t>
            </a:r>
          </a:p>
          <a:p>
            <a:pPr marL="1371600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32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third party contracts</a:t>
            </a:r>
          </a:p>
        </p:txBody>
      </p:sp>
    </p:spTree>
    <p:extLst>
      <p:ext uri="{BB962C8B-B14F-4D97-AF65-F5344CB8AC3E}">
        <p14:creationId xmlns:p14="http://schemas.microsoft.com/office/powerpoint/2010/main" val="15668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67056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6032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What types of </a:t>
            </a:r>
            <a:endParaRPr lang="en-US" sz="60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44658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housing </a:t>
            </a:r>
          </a:p>
          <a:p>
            <a:pPr algn="ctr"/>
            <a:r>
              <a:rPr lang="en-US" sz="96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discrimination</a:t>
            </a:r>
            <a:endParaRPr lang="en-US" sz="96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640274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a</a:t>
            </a:r>
            <a:r>
              <a:rPr lang="en-US" sz="66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re prohibited</a:t>
            </a:r>
            <a:endParaRPr lang="en-US" sz="66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rbel" panose="020B0503020204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3581400"/>
            <a:ext cx="914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?</a:t>
            </a:r>
            <a:endParaRPr lang="en-US" sz="4000" b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3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419" t="-134" r="-5419" b="134"/>
          <a:stretch/>
        </p:blipFill>
        <p:spPr>
          <a:xfrm>
            <a:off x="2590800" y="685800"/>
            <a:ext cx="3248025" cy="2790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0762"/>
            <a:ext cx="2590800" cy="158443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Prohibited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29200" y="1905000"/>
            <a:ext cx="3976149" cy="2056259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n-US" altLang="en-US" sz="3000" b="1" dirty="0" smtClean="0">
                <a:solidFill>
                  <a:schemeClr val="accent1"/>
                </a:solidFill>
              </a:rPr>
              <a:t>Coercion</a:t>
            </a:r>
            <a:r>
              <a:rPr lang="en-US" altLang="en-US" sz="3000" b="1" dirty="0">
                <a:solidFill>
                  <a:schemeClr val="accent1"/>
                </a:solidFill>
              </a:rPr>
              <a:t>, </a:t>
            </a:r>
            <a:r>
              <a:rPr lang="en-US" altLang="en-US" sz="3000" b="1" dirty="0" smtClean="0">
                <a:solidFill>
                  <a:schemeClr val="accent1"/>
                </a:solidFill>
              </a:rPr>
              <a:t>intimidation</a:t>
            </a:r>
            <a:r>
              <a:rPr lang="en-US" altLang="en-US" sz="3000" b="1" dirty="0">
                <a:solidFill>
                  <a:schemeClr val="accent1"/>
                </a:solidFill>
              </a:rPr>
              <a:t>, </a:t>
            </a:r>
            <a:r>
              <a:rPr lang="en-US" altLang="en-US" sz="3000" b="1" dirty="0" smtClean="0">
                <a:solidFill>
                  <a:schemeClr val="accent1"/>
                </a:solidFill>
              </a:rPr>
              <a:t>threats </a:t>
            </a:r>
            <a:r>
              <a:rPr lang="en-US" altLang="en-US" sz="3000" b="1" dirty="0">
                <a:solidFill>
                  <a:schemeClr val="accent1"/>
                </a:solidFill>
              </a:rPr>
              <a:t>and interference </a:t>
            </a:r>
            <a:endParaRPr lang="en-US" altLang="en-US" sz="3000" b="1" u="sng" dirty="0">
              <a:solidFill>
                <a:schemeClr val="accent1"/>
              </a:solidFill>
            </a:endParaRPr>
          </a:p>
          <a:p>
            <a:pPr marL="0" indent="0" algn="ctr" eaLnBrk="1" hangingPunct="1">
              <a:buNone/>
              <a:defRPr/>
            </a:pPr>
            <a:endParaRPr lang="en-US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12374" y="114798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dirty="0" smtClean="0">
                <a:solidFill>
                  <a:schemeClr val="accent1"/>
                </a:solidFill>
                <a:latin typeface="+mn-lt"/>
              </a:rPr>
              <a:t>Retaliation</a:t>
            </a:r>
            <a:endParaRPr lang="en-US" sz="1600" i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51" y="3522172"/>
            <a:ext cx="58674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Against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persons who have exercised their Fair Housing </a:t>
            </a: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rights</a:t>
            </a:r>
            <a:endParaRPr lang="en-US" altLang="en-US" sz="26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Against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persons who have </a:t>
            </a: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acted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as a witness or aided others to exercise their Fair Housing rights</a:t>
            </a:r>
          </a:p>
          <a:p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76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1600"/>
            <a:ext cx="2590800" cy="9144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Prohibited </a:t>
            </a:r>
            <a:r>
              <a:rPr lang="en-US" altLang="en-US" sz="40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practices</a:t>
            </a:r>
            <a:endParaRPr lang="en-US" altLang="en-US" sz="4000" dirty="0" smtClean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378835" y="0"/>
            <a:ext cx="6629400" cy="18288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3000" b="1" dirty="0" smtClean="0">
                <a:solidFill>
                  <a:schemeClr val="accent1"/>
                </a:solidFill>
              </a:rPr>
              <a:t>Examples: </a:t>
            </a:r>
            <a:br>
              <a:rPr lang="en-US" sz="3000" b="1" dirty="0" smtClean="0">
                <a:solidFill>
                  <a:schemeClr val="accent1"/>
                </a:solidFill>
              </a:rPr>
            </a:br>
            <a:r>
              <a:rPr lang="en-US" sz="3000" b="1" dirty="0" smtClean="0">
                <a:solidFill>
                  <a:schemeClr val="accent1"/>
                </a:solidFill>
              </a:rPr>
              <a:t>Unlawful advertising </a:t>
            </a:r>
            <a:r>
              <a:rPr lang="en-US" sz="3000" b="1" dirty="0">
                <a:solidFill>
                  <a:schemeClr val="accent1"/>
                </a:solidFill>
              </a:rPr>
              <a:t>discrimination: verbal, printed, or </a:t>
            </a:r>
            <a:r>
              <a:rPr lang="en-US" sz="3000" b="1" dirty="0" smtClean="0">
                <a:solidFill>
                  <a:schemeClr val="accent1"/>
                </a:solidFill>
              </a:rPr>
              <a:t>graphic</a:t>
            </a:r>
          </a:p>
          <a:p>
            <a:pPr marL="0" indent="0" algn="ctr">
              <a:buNone/>
              <a:defRPr/>
            </a:pPr>
            <a:endParaRPr lang="en-US" sz="30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2438400" cy="2438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45724" y="1640302"/>
            <a:ext cx="6295622" cy="5065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ja-JP" sz="2400" b="0" i="0" dirty="0" smtClean="0">
                <a:solidFill>
                  <a:schemeClr val="tx1"/>
                </a:solidFill>
              </a:rPr>
              <a:t>“no children”  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ja-JP" sz="2400" b="0" i="0" dirty="0" smtClean="0">
                <a:solidFill>
                  <a:schemeClr val="tx1"/>
                </a:solidFill>
              </a:rPr>
              <a:t>“mature persons” 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ja-JP" sz="2400" b="0" i="0" dirty="0" smtClean="0">
                <a:solidFill>
                  <a:schemeClr val="tx1"/>
                </a:solidFill>
              </a:rPr>
              <a:t> “no criminal record” 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ja-JP" sz="2400" b="0" i="0" dirty="0" smtClean="0">
                <a:solidFill>
                  <a:schemeClr val="tx1"/>
                </a:solidFill>
              </a:rPr>
              <a:t>“Christians Only”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ja-JP" sz="2400" b="0" i="0" dirty="0" smtClean="0">
                <a:solidFill>
                  <a:schemeClr val="tx1"/>
                </a:solidFill>
              </a:rPr>
              <a:t>“English Speakers Only”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ja-JP" sz="2400" b="0" i="0" dirty="0" smtClean="0">
                <a:solidFill>
                  <a:schemeClr val="tx1"/>
                </a:solidFill>
              </a:rPr>
              <a:t>“no arrest record”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ja-JP" sz="2400" b="0" i="0" dirty="0" smtClean="0">
                <a:solidFill>
                  <a:schemeClr val="tx1"/>
                </a:solidFill>
              </a:rPr>
              <a:t>“Ideal for a couple”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ja-JP" sz="2400" b="0" i="0" dirty="0" smtClean="0">
                <a:solidFill>
                  <a:schemeClr val="tx1"/>
                </a:solidFill>
              </a:rPr>
              <a:t>“Must have employment income”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400" b="0" i="0" spc="-60" dirty="0" smtClean="0">
                <a:solidFill>
                  <a:schemeClr val="tx1"/>
                </a:solidFill>
              </a:rPr>
              <a:t>“No Section 8”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400" b="0" i="0" spc="-60" dirty="0" smtClean="0">
                <a:solidFill>
                  <a:schemeClr val="tx1"/>
                </a:solidFill>
              </a:rPr>
              <a:t>“No Programs”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ja-JP" sz="2000" b="0" i="0" dirty="0" smtClean="0">
                <a:solidFill>
                  <a:schemeClr val="tx1"/>
                </a:solidFill>
              </a:rPr>
              <a:t>Logos that represent a particular race or religion, e.g. pictures featuring only White tenants.</a:t>
            </a:r>
            <a:endParaRPr lang="en-US" altLang="en-US" sz="2000" b="0" i="0" dirty="0" smtClean="0"/>
          </a:p>
        </p:txBody>
      </p:sp>
    </p:spTree>
    <p:extLst>
      <p:ext uri="{BB962C8B-B14F-4D97-AF65-F5344CB8AC3E}">
        <p14:creationId xmlns:p14="http://schemas.microsoft.com/office/powerpoint/2010/main" val="1324015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26670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don’t think it’s safe for you to live here because of your disability.”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6248400" cy="60960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“I will lower your rent this month if you have dinner with me.”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“</a:t>
            </a:r>
            <a:r>
              <a:rPr lang="en-US" altLang="ja-JP" sz="2000" dirty="0" smtClean="0">
                <a:solidFill>
                  <a:schemeClr val="tx1"/>
                </a:solidFill>
              </a:rPr>
              <a:t>I  am not approved to rent to section 8 tenants.”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“I don’t want domestic violence victims because police will be called often.”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“I don’t want anyone with criminal record.”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”I won’t rent a one-bedroom apartment to parent and child.” 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“I don’t rent to African Americans, Hispanics, Jews etc.”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“My apartment complex has a crime free policy and I don’t want anyone with arrest records.”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 “I don’t want foreigners living in my complex.”  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“It’s not safe for young children because there are stairs.”  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“No Programs accepted.”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ja-JP" sz="8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6447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i="0" spc="-60" dirty="0" smtClean="0">
                <a:solidFill>
                  <a:schemeClr val="accent1"/>
                </a:solidFill>
                <a:latin typeface="Corbel" panose="020B0503020204020204"/>
                <a:ea typeface="+mj-ea"/>
                <a:cs typeface="+mj-cs"/>
              </a:rPr>
              <a:t>Examples: Discriminatory Statements:</a:t>
            </a:r>
            <a:endParaRPr lang="en-US" sz="34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657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48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269" y="609600"/>
            <a:ext cx="62484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Fair Housing?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862" y="1447800"/>
            <a:ext cx="6688138" cy="396240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endParaRPr lang="en-US" sz="20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r>
              <a:rPr lang="en-US" altLang="en-US" sz="3200" dirty="0" smtClean="0"/>
              <a:t>Fair </a:t>
            </a:r>
            <a:r>
              <a:rPr lang="en-US" altLang="en-US" sz="3200" dirty="0"/>
              <a:t>housing laws </a:t>
            </a:r>
            <a:endParaRPr lang="en-US" altLang="en-US" sz="32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r>
              <a:rPr lang="en-US" altLang="en-US" sz="3200" dirty="0" smtClean="0"/>
              <a:t>ensure </a:t>
            </a:r>
            <a:r>
              <a:rPr lang="en-US" altLang="en-US" sz="3200" dirty="0"/>
              <a:t>equal access and </a:t>
            </a:r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r>
              <a:rPr lang="en-US" altLang="en-US" sz="3200" dirty="0"/>
              <a:t>mandate that people have </a:t>
            </a:r>
            <a:endParaRPr lang="en-US" altLang="en-US" sz="32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r>
              <a:rPr lang="en-US" altLang="en-US" sz="3200" dirty="0" smtClean="0"/>
              <a:t>equal </a:t>
            </a:r>
            <a:r>
              <a:rPr lang="en-US" altLang="en-US" sz="3200" dirty="0"/>
              <a:t>housing </a:t>
            </a:r>
            <a:r>
              <a:rPr lang="en-US" altLang="en-US" sz="3200" dirty="0" smtClean="0"/>
              <a:t>opportunities </a:t>
            </a:r>
            <a:r>
              <a:rPr lang="en-US" altLang="en-US" sz="3200" dirty="0"/>
              <a:t>and </a:t>
            </a:r>
            <a:endParaRPr lang="en-US" altLang="en-US" sz="32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r>
              <a:rPr lang="en-US" altLang="en-US" sz="3200" dirty="0" smtClean="0"/>
              <a:t>not </a:t>
            </a:r>
            <a:r>
              <a:rPr lang="en-US" altLang="en-US" sz="3200" dirty="0"/>
              <a:t>be subjected to </a:t>
            </a:r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r>
              <a:rPr lang="en-US" altLang="en-US" sz="3200" dirty="0"/>
              <a:t>discrimination </a:t>
            </a:r>
            <a:r>
              <a:rPr lang="en-US" altLang="en-US" sz="3200" dirty="0" smtClean="0"/>
              <a:t>based </a:t>
            </a:r>
            <a:r>
              <a:rPr lang="en-US" altLang="en-US" sz="3200" dirty="0"/>
              <a:t>upon </a:t>
            </a:r>
            <a:endParaRPr lang="en-US" altLang="en-US" sz="32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r>
              <a:rPr lang="en-US" altLang="en-US" sz="3200" dirty="0" smtClean="0"/>
              <a:t>legally protected categories.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4" y="1752600"/>
            <a:ext cx="2570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61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2590258" cy="2514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Your </a:t>
            </a:r>
            <a:br>
              <a:rPr lang="en-US" altLang="en-US" sz="40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 Housing Rights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3200" y="762000"/>
            <a:ext cx="6019800" cy="5257800"/>
          </a:xfr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0" y="6096000"/>
            <a:ext cx="9144000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*</a:t>
            </a:r>
            <a:r>
              <a:rPr lang="en-US" altLang="en-US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This chart  is for  </a:t>
            </a:r>
            <a:r>
              <a:rPr lang="en-US" altLang="en-US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administrative complaints, not judicial complaints filed in Federal District Court or NYS Supreme </a:t>
            </a:r>
            <a:r>
              <a:rPr lang="en-US" altLang="en-US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Court.</a:t>
            </a:r>
          </a:p>
          <a:p>
            <a:pPr marL="182880" lvl="0" indent="-18288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Statute of Limitations:  Administrative </a:t>
            </a:r>
            <a:r>
              <a:rPr lang="en-US" altLang="en-US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Complaint=  1 </a:t>
            </a:r>
            <a:r>
              <a:rPr lang="en-US" altLang="en-US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year and Federal </a:t>
            </a:r>
            <a:r>
              <a:rPr lang="en-US" altLang="en-US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Court = 2 years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ts val="11500"/>
              </a:lnSpc>
              <a:spcAft>
                <a:spcPts val="0"/>
              </a:spcAft>
              <a:defRPr/>
            </a:pPr>
            <a:r>
              <a:rPr lang="en-US" sz="88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Criminal Background </a:t>
            </a:r>
            <a:r>
              <a:rPr lang="en-US" sz="80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and Fair Housing Discrimination</a:t>
            </a:r>
            <a:endParaRPr lang="en-US" sz="8000" b="1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8975" y="3136086"/>
            <a:ext cx="18473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9900" b="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4312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 smtClean="0">
                <a:solidFill>
                  <a:schemeClr val="bg1"/>
                </a:solidFill>
                <a:latin typeface="+mn-lt"/>
              </a:rPr>
              <a:t>Criminal Background and Fair Housing Discrimination </a:t>
            </a:r>
            <a:endParaRPr lang="en-US" sz="54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057400"/>
            <a:ext cx="8839200" cy="422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b="0" i="0" dirty="0"/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latin typeface="+mn-lt"/>
                <a:ea typeface="+mn-ea"/>
              </a:rPr>
              <a:t>Disparities in U.S. Criminal Justice System lead to discrimination in housing.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latin typeface="+mn-lt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0" i="0" dirty="0">
                <a:latin typeface="+mn-lt"/>
              </a:rPr>
              <a:t>E</a:t>
            </a:r>
            <a:r>
              <a:rPr lang="en-US" sz="2800" b="0" i="0" dirty="0" smtClean="0">
                <a:latin typeface="+mn-lt"/>
              </a:rPr>
              <a:t>stimated </a:t>
            </a:r>
            <a:r>
              <a:rPr lang="en-US" sz="2800" b="0" i="0" dirty="0">
                <a:latin typeface="+mn-lt"/>
              </a:rPr>
              <a:t>45% of all people in New York State have an arrest or conviction </a:t>
            </a:r>
            <a:r>
              <a:rPr lang="en-US" sz="2800" b="0" i="0" dirty="0" smtClean="0">
                <a:latin typeface="+mn-lt"/>
              </a:rPr>
              <a:t>record.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0" i="0" dirty="0">
                <a:latin typeface="+mn-lt"/>
              </a:rPr>
              <a:t>1 in 3 </a:t>
            </a:r>
            <a:r>
              <a:rPr lang="en-US" sz="2800" b="0" i="0" dirty="0" smtClean="0">
                <a:latin typeface="+mn-lt"/>
              </a:rPr>
              <a:t>African American men have </a:t>
            </a:r>
            <a:r>
              <a:rPr lang="en-US" sz="2800" b="0" i="0" dirty="0">
                <a:latin typeface="+mn-lt"/>
              </a:rPr>
              <a:t>a felony conviction, compared to 1 in 12 total Americans. </a:t>
            </a:r>
            <a:endParaRPr lang="en-US" altLang="en-US" sz="2800" b="0" i="0" dirty="0" smtClean="0">
              <a:latin typeface="+mn-lt"/>
              <a:ea typeface="+mn-ea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altLang="en-US" sz="2800" b="0" i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37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 smtClean="0">
                <a:solidFill>
                  <a:schemeClr val="bg1"/>
                </a:solidFill>
                <a:latin typeface="+mn-lt"/>
              </a:rPr>
              <a:t>Criminal Background and Fair Housing Discrimination </a:t>
            </a:r>
            <a:endParaRPr lang="en-US" sz="54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057400"/>
            <a:ext cx="8839200" cy="5150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b="0" i="0" dirty="0"/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latin typeface="+mn-lt"/>
                <a:ea typeface="+mn-ea"/>
              </a:rPr>
              <a:t>African Americans are 13% of population, but 27% of arrests. 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+mn-lt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latin typeface="+mn-lt"/>
                <a:ea typeface="+mn-ea"/>
              </a:rPr>
              <a:t>African American males are incarcerated 5.7X compared to White males.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latin typeface="+mn-lt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latin typeface="+mn-lt"/>
                <a:ea typeface="+mn-ea"/>
              </a:rPr>
              <a:t>African American females are incarcerated 1.7X compared to White females.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latin typeface="+mn-lt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latin typeface="+mn-lt"/>
                <a:ea typeface="+mn-ea"/>
              </a:rPr>
              <a:t>Hispanics are incarcerated 1.3x compared to Whites.</a:t>
            </a:r>
            <a:endParaRPr lang="en-US" altLang="en-US" sz="2800" b="0" i="0" dirty="0">
              <a:latin typeface="+mn-lt"/>
              <a:ea typeface="+mn-ea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altLang="en-US" sz="2800" b="0" i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5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0" i="0" dirty="0" smtClean="0">
                <a:solidFill>
                  <a:schemeClr val="bg1"/>
                </a:solidFill>
                <a:latin typeface="+mn-lt"/>
              </a:rPr>
              <a:t>Examples of Fair Housing Violations and Criminal Background</a:t>
            </a:r>
            <a:endParaRPr lang="en-US" sz="48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81000" y="1906726"/>
            <a:ext cx="9525000" cy="581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accent1"/>
                </a:solidFill>
                <a:latin typeface="Corbel" panose="020B0503020204020204"/>
                <a:ea typeface="+mn-ea"/>
              </a:rPr>
              <a:t>	</a:t>
            </a:r>
            <a:endParaRPr lang="en-US" sz="1200" b="0" i="0" dirty="0" smtClean="0">
              <a:solidFill>
                <a:schemeClr val="accent1"/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b="0" i="0" dirty="0">
              <a:latin typeface="+mn-lt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j-lt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Corbel" panose="020B0503020204020204"/>
              <a:ea typeface="+mn-ea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>
              <a:latin typeface="+mn-lt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altLang="en-US" sz="2800" b="0" i="0" dirty="0"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722060"/>
            <a:ext cx="8763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b="0" i="0" dirty="0" smtClean="0">
                <a:latin typeface="Corbel" panose="020B0503020204020204" pitchFamily="34" charset="0"/>
              </a:rPr>
              <a:t>Using tenant </a:t>
            </a:r>
            <a:r>
              <a:rPr lang="en-US" sz="3200" b="0" i="0" dirty="0">
                <a:latin typeface="Corbel" panose="020B0503020204020204" pitchFamily="34" charset="0"/>
              </a:rPr>
              <a:t>screening companies that provide background check reports that </a:t>
            </a:r>
            <a:r>
              <a:rPr lang="en-US" sz="3200" b="0" i="0" dirty="0" smtClean="0">
                <a:latin typeface="Corbel" panose="020B0503020204020204" pitchFamily="34" charset="0"/>
              </a:rPr>
              <a:t>may be </a:t>
            </a:r>
            <a:r>
              <a:rPr lang="en-US" sz="3200" b="0" i="0" dirty="0">
                <a:latin typeface="Corbel" panose="020B0503020204020204" pitchFamily="34" charset="0"/>
              </a:rPr>
              <a:t>inaccurate, incomplete, </a:t>
            </a:r>
            <a:r>
              <a:rPr lang="en-US" sz="3200" b="0" i="0" dirty="0" smtClean="0">
                <a:latin typeface="Corbel" panose="020B0503020204020204" pitchFamily="34" charset="0"/>
              </a:rPr>
              <a:t>incorrect or </a:t>
            </a:r>
            <a:r>
              <a:rPr lang="en-US" sz="3200" b="0" i="0" dirty="0">
                <a:latin typeface="Corbel" panose="020B0503020204020204" pitchFamily="34" charset="0"/>
              </a:rPr>
              <a:t>have no relationship to whether someone will be a good tenant. </a:t>
            </a:r>
            <a:endParaRPr lang="en-US" sz="3200" b="0" i="0" dirty="0" smtClean="0"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endParaRPr lang="en-US" sz="3200" b="0" i="0" dirty="0">
              <a:solidFill>
                <a:srgbClr val="0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b="0" i="0" dirty="0" smtClean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Denying </a:t>
            </a:r>
            <a:r>
              <a:rPr lang="en-US" sz="3200" b="0" i="0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housing based on </a:t>
            </a:r>
            <a:r>
              <a:rPr lang="en-US" sz="3200" b="0" i="0" dirty="0" smtClean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favorably  resolved arrest </a:t>
            </a:r>
            <a:r>
              <a:rPr lang="en-US" sz="3200" b="0" i="0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records</a:t>
            </a:r>
            <a:r>
              <a:rPr lang="en-US" sz="3200" b="0" i="0" dirty="0" smtClean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0" i="0" dirty="0"/>
              <a:t> </a:t>
            </a:r>
            <a:endParaRPr lang="en-US" sz="3200" b="0" i="0" dirty="0" smtClean="0">
              <a:solidFill>
                <a:srgbClr val="0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endParaRPr lang="en-US" sz="3200" b="0" i="0" dirty="0" smtClean="0">
              <a:solidFill>
                <a:srgbClr val="0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b="0" i="0" dirty="0" smtClean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Blanket </a:t>
            </a:r>
            <a:r>
              <a:rPr lang="en-US" sz="3200" b="0" i="0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bans on anyone with a criminal </a:t>
            </a:r>
            <a:r>
              <a:rPr lang="en-US" sz="3200" b="0" i="0" dirty="0" smtClean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record.</a:t>
            </a:r>
            <a:r>
              <a:rPr lang="en-US" sz="3200" b="0" i="0" dirty="0">
                <a:latin typeface="Corbel" panose="020B0503020204020204" pitchFamily="34" charset="0"/>
              </a:rPr>
              <a:t> </a:t>
            </a:r>
            <a:endParaRPr lang="en-US" sz="3200" b="0" i="0" dirty="0" smtClean="0">
              <a:latin typeface="Corbel" panose="020B0503020204020204" pitchFamily="34" charset="0"/>
            </a:endParaRP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b="0" i="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smtClean="0">
                <a:solidFill>
                  <a:schemeClr val="bg1"/>
                </a:solidFill>
                <a:latin typeface="+mn-lt"/>
              </a:rPr>
              <a:t>Examples of Fair Housing Violations and Criminal Background</a:t>
            </a:r>
            <a:endParaRPr lang="en-US" sz="36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76518" y="1371600"/>
            <a:ext cx="9525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9818" y="1371600"/>
            <a:ext cx="89916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/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/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86531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b="0" i="0" dirty="0" smtClean="0">
                <a:latin typeface="Corbel" panose="020B0503020204020204" pitchFamily="34" charset="0"/>
              </a:rPr>
              <a:t>A housing provider that denies housing to an applicant who was granted an </a:t>
            </a:r>
            <a:r>
              <a:rPr lang="en-US" sz="3200" b="0" i="0" dirty="0" smtClean="0">
                <a:latin typeface="+mn-lt"/>
              </a:rPr>
              <a:t>adjournment </a:t>
            </a:r>
            <a:r>
              <a:rPr lang="en-US" sz="3200" b="0" i="0" dirty="0">
                <a:latin typeface="+mn-lt"/>
              </a:rPr>
              <a:t>in contemplation of  dismissal (ACOD</a:t>
            </a:r>
            <a:r>
              <a:rPr lang="en-US" sz="3200" b="0" i="0" dirty="0" smtClean="0">
                <a:latin typeface="+mn-lt"/>
              </a:rPr>
              <a:t>).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200" b="0" i="0" dirty="0" smtClean="0">
              <a:latin typeface="Corbel" panose="020B0503020204020204" pitchFamily="34" charset="0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b="0" i="0" dirty="0">
                <a:latin typeface="Corbel" panose="020B0503020204020204" pitchFamily="34" charset="0"/>
              </a:rPr>
              <a:t>	</a:t>
            </a:r>
            <a:r>
              <a:rPr lang="en-US" sz="3200" b="0" i="0" dirty="0" smtClean="0">
                <a:latin typeface="Corbel" panose="020B0503020204020204" pitchFamily="34" charset="0"/>
              </a:rPr>
              <a:t>Treating </a:t>
            </a:r>
            <a:r>
              <a:rPr lang="en-US" sz="3200" b="0" i="0" dirty="0">
                <a:latin typeface="Corbel" panose="020B0503020204020204" pitchFamily="34" charset="0"/>
              </a:rPr>
              <a:t>applicants with similar criminal </a:t>
            </a:r>
            <a:r>
              <a:rPr lang="en-US" sz="3200" b="0" i="0" dirty="0" smtClean="0">
                <a:latin typeface="Corbel" panose="020B0503020204020204" pitchFamily="34" charset="0"/>
              </a:rPr>
              <a:t>	histories </a:t>
            </a:r>
            <a:r>
              <a:rPr lang="en-US" sz="3200" b="0" i="0" dirty="0">
                <a:latin typeface="Corbel" panose="020B0503020204020204" pitchFamily="34" charset="0"/>
              </a:rPr>
              <a:t>differently from one another based </a:t>
            </a:r>
            <a:r>
              <a:rPr lang="en-US" sz="3200" b="0" i="0" dirty="0" smtClean="0">
                <a:latin typeface="Corbel" panose="020B0503020204020204" pitchFamily="34" charset="0"/>
              </a:rPr>
              <a:t>	upon </a:t>
            </a:r>
            <a:r>
              <a:rPr lang="en-US" sz="3200" b="0" i="0" dirty="0">
                <a:latin typeface="Corbel" panose="020B0503020204020204" pitchFamily="34" charset="0"/>
              </a:rPr>
              <a:t>their race, national origin, </a:t>
            </a:r>
            <a:r>
              <a:rPr lang="en-US" sz="3200" b="0" i="0" dirty="0" smtClean="0">
                <a:latin typeface="Corbel" panose="020B0503020204020204" pitchFamily="34" charset="0"/>
              </a:rPr>
              <a:t>disability or 	other </a:t>
            </a:r>
            <a:r>
              <a:rPr lang="en-US" sz="3200" b="0" i="0" dirty="0">
                <a:latin typeface="Corbel" panose="020B0503020204020204" pitchFamily="34" charset="0"/>
              </a:rPr>
              <a:t>protected characteristic. </a:t>
            </a:r>
          </a:p>
        </p:txBody>
      </p:sp>
    </p:spTree>
    <p:extLst>
      <p:ext uri="{BB962C8B-B14F-4D97-AF65-F5344CB8AC3E}">
        <p14:creationId xmlns:p14="http://schemas.microsoft.com/office/powerpoint/2010/main" val="40801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smtClean="0">
                <a:solidFill>
                  <a:schemeClr val="bg1"/>
                </a:solidFill>
                <a:latin typeface="+mn-lt"/>
              </a:rPr>
              <a:t>Examples of Fair Housing Violations and Criminal Background</a:t>
            </a:r>
            <a:endParaRPr lang="en-US" sz="36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76518" y="1371600"/>
            <a:ext cx="9525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9818" y="1371600"/>
            <a:ext cx="8991600" cy="679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b="0" i="0" dirty="0" smtClean="0">
              <a:latin typeface="+mn-lt"/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0" i="0" dirty="0">
                <a:latin typeface="Corbel" panose="020B0503020204020204" pitchFamily="34" charset="0"/>
              </a:rPr>
              <a:t>A housing provider </a:t>
            </a:r>
            <a:r>
              <a:rPr lang="en-US" sz="3600" b="0" i="0" dirty="0" smtClean="0">
                <a:latin typeface="Corbel" panose="020B0503020204020204" pitchFamily="34" charset="0"/>
              </a:rPr>
              <a:t>evicting </a:t>
            </a:r>
            <a:r>
              <a:rPr lang="en-US" sz="3600" b="0" i="0" dirty="0">
                <a:latin typeface="Corbel" panose="020B0503020204020204" pitchFamily="34" charset="0"/>
              </a:rPr>
              <a:t>a </a:t>
            </a:r>
            <a:r>
              <a:rPr lang="en-US" sz="3600" b="0" i="0" dirty="0" smtClean="0">
                <a:latin typeface="Corbel" panose="020B0503020204020204" pitchFamily="34" charset="0"/>
              </a:rPr>
              <a:t>African American </a:t>
            </a:r>
            <a:r>
              <a:rPr lang="en-US" sz="3600" b="0" i="0" dirty="0">
                <a:latin typeface="Corbel" panose="020B0503020204020204" pitchFamily="34" charset="0"/>
              </a:rPr>
              <a:t>tenant who was convicted of a crime but </a:t>
            </a:r>
            <a:r>
              <a:rPr lang="en-US" sz="3600" b="0" i="0" dirty="0" smtClean="0">
                <a:latin typeface="Corbel" panose="020B0503020204020204" pitchFamily="34" charset="0"/>
              </a:rPr>
              <a:t>does </a:t>
            </a:r>
            <a:r>
              <a:rPr lang="en-US" sz="3600" b="0" i="0" dirty="0">
                <a:latin typeface="Corbel" panose="020B0503020204020204" pitchFamily="34" charset="0"/>
              </a:rPr>
              <a:t>not evict a White tenant who was convicted of a similar crime</a:t>
            </a:r>
            <a:r>
              <a:rPr lang="en-US" sz="3600" b="0" i="0" dirty="0" smtClean="0">
                <a:latin typeface="Corbel" panose="020B0503020204020204" pitchFamily="34" charset="0"/>
              </a:rPr>
              <a:t>.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sz="3600" b="0" i="0" dirty="0">
              <a:latin typeface="Corbel" panose="020B0503020204020204" pitchFamily="34" charset="0"/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0" i="0" dirty="0" smtClean="0">
                <a:latin typeface="Corbel" panose="020B0503020204020204" pitchFamily="34" charset="0"/>
              </a:rPr>
              <a:t>A housing provider evicting a tenant with a youthful offender adjudication.  </a:t>
            </a:r>
            <a:endParaRPr lang="en-US" sz="3600" b="0" i="0" dirty="0">
              <a:latin typeface="Corbel" panose="020B0503020204020204" pitchFamily="34" charset="0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/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/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/>
          </a:p>
        </p:txBody>
      </p:sp>
    </p:spTree>
    <p:extLst>
      <p:ext uri="{BB962C8B-B14F-4D97-AF65-F5344CB8AC3E}">
        <p14:creationId xmlns:p14="http://schemas.microsoft.com/office/powerpoint/2010/main" val="23549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smtClean="0">
                <a:solidFill>
                  <a:schemeClr val="bg1"/>
                </a:solidFill>
                <a:latin typeface="+mn-lt"/>
              </a:rPr>
              <a:t>Examples of Fair Housing Violations and Criminal Background</a:t>
            </a:r>
            <a:endParaRPr lang="en-US" sz="36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71600"/>
            <a:ext cx="9148482" cy="696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3200" b="0" i="0" dirty="0" smtClean="0">
              <a:latin typeface="Corbel" panose="020B0503020204020204" pitchFamily="34" charset="0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200" b="0" i="0" dirty="0" smtClean="0">
                <a:latin typeface="Corbel" panose="020B0503020204020204" pitchFamily="34" charset="0"/>
              </a:rPr>
              <a:t>Evicting individuals </a:t>
            </a:r>
            <a:r>
              <a:rPr lang="en-US" sz="3200" b="0" i="0" dirty="0">
                <a:latin typeface="Corbel" panose="020B0503020204020204" pitchFamily="34" charset="0"/>
              </a:rPr>
              <a:t>based on criminal activity that has no bearing on their tenancy, </a:t>
            </a:r>
            <a:r>
              <a:rPr lang="en-US" sz="3200" b="0" i="0" dirty="0" smtClean="0">
                <a:latin typeface="Corbel" panose="020B0503020204020204" pitchFamily="34" charset="0"/>
              </a:rPr>
              <a:t>evicting </a:t>
            </a:r>
            <a:r>
              <a:rPr lang="en-US" sz="3200" b="0" i="0" dirty="0">
                <a:latin typeface="Corbel" panose="020B0503020204020204" pitchFamily="34" charset="0"/>
              </a:rPr>
              <a:t>entire families because of </a:t>
            </a:r>
            <a:r>
              <a:rPr lang="en-US" sz="3200" b="0" i="0" dirty="0" smtClean="0">
                <a:latin typeface="Corbel" panose="020B0503020204020204" pitchFamily="34" charset="0"/>
              </a:rPr>
              <a:t>criminal conviction of one family member or crime victim status of one person.</a:t>
            </a:r>
            <a:endParaRPr lang="en-US" sz="3200" b="0" i="0" dirty="0">
              <a:latin typeface="Corbel" panose="020B0503020204020204" pitchFamily="34" charset="0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b="0" i="0" dirty="0" smtClean="0">
              <a:latin typeface="Corbel" panose="020B0503020204020204" pitchFamily="34" charset="0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b="0" i="0" dirty="0" smtClean="0">
              <a:latin typeface="Corbel" panose="020B0503020204020204" pitchFamily="34" charset="0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b="0" i="0" dirty="0">
              <a:latin typeface="Corbel" panose="020B0503020204020204" pitchFamily="34" charset="0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b="0" i="0" dirty="0" smtClean="0">
              <a:latin typeface="Corbel" panose="020B0503020204020204" pitchFamily="34" charset="0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b="0" i="0" dirty="0" smtClean="0">
              <a:latin typeface="Corbel" panose="020B0503020204020204" pitchFamily="34" charset="0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b="0" i="0" dirty="0">
              <a:latin typeface="Corbel" panose="020B0503020204020204" pitchFamily="34" charset="0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b="0" i="0" dirty="0" smtClean="0">
              <a:latin typeface="Corbel" panose="020B0503020204020204" pitchFamily="34" charset="0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b="0" i="0" dirty="0">
              <a:latin typeface="Corbel" panose="020B0503020204020204" pitchFamily="34" charset="0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b="0" i="0" dirty="0" smtClean="0">
              <a:latin typeface="Corbel" panose="020B0503020204020204" pitchFamily="34" charset="0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b="0" i="0" dirty="0">
              <a:latin typeface="Corbel" panose="020B0503020204020204" pitchFamily="34" charset="0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1600" b="0" i="0" dirty="0">
              <a:latin typeface="Corbel" panose="020B0503020204020204" pitchFamily="34" charset="0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b="0" i="0" dirty="0" smtClean="0">
              <a:latin typeface="Corbel" panose="020B0503020204020204" pitchFamily="34" charset="0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1600" b="0" i="0" dirty="0">
              <a:latin typeface="Corbel" panose="020B0503020204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74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smtClean="0">
                <a:solidFill>
                  <a:schemeClr val="bg1"/>
                </a:solidFill>
                <a:latin typeface="+mn-lt"/>
              </a:rPr>
              <a:t>Examples of Fair Housing Violations and Criminal Background</a:t>
            </a:r>
            <a:endParaRPr lang="en-US" sz="36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76518" y="1371600"/>
            <a:ext cx="9525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9818" y="1371600"/>
            <a:ext cx="8991600" cy="673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b="0" i="0" dirty="0" smtClean="0">
                <a:latin typeface="+mn-lt"/>
              </a:rPr>
              <a:t>A </a:t>
            </a:r>
            <a:r>
              <a:rPr lang="en-US" sz="3200" b="0" i="0" dirty="0">
                <a:latin typeface="+mn-lt"/>
              </a:rPr>
              <a:t>housing provider </a:t>
            </a:r>
            <a:r>
              <a:rPr lang="en-US" sz="3200" b="0" i="0" dirty="0" smtClean="0">
                <a:latin typeface="+mn-lt"/>
              </a:rPr>
              <a:t>that will </a:t>
            </a:r>
            <a:r>
              <a:rPr lang="en-US" sz="3200" b="0" i="0" dirty="0">
                <a:latin typeface="+mn-lt"/>
              </a:rPr>
              <a:t>not rent to a tenant because </a:t>
            </a:r>
            <a:r>
              <a:rPr lang="en-US" sz="3200" b="0" i="0" dirty="0" smtClean="0">
                <a:latin typeface="+mn-lt"/>
              </a:rPr>
              <a:t>of a sealed conviction record.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200" b="0" i="0" dirty="0" smtClean="0">
              <a:latin typeface="+mn-lt"/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200" b="0" i="0" dirty="0" smtClean="0">
              <a:latin typeface="+mn-lt"/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b="0" i="0" dirty="0" smtClean="0">
                <a:latin typeface="+mn-lt"/>
              </a:rPr>
              <a:t> </a:t>
            </a:r>
            <a:r>
              <a:rPr lang="en-US" sz="3200" b="0" i="0" dirty="0">
                <a:latin typeface="+mn-lt"/>
              </a:rPr>
              <a:t>A housing provider </a:t>
            </a:r>
            <a:r>
              <a:rPr lang="en-US" sz="3200" b="0" i="0" dirty="0" smtClean="0">
                <a:latin typeface="+mn-lt"/>
              </a:rPr>
              <a:t>that automatically </a:t>
            </a:r>
            <a:r>
              <a:rPr lang="en-US" sz="3200" b="0" i="0" dirty="0">
                <a:latin typeface="+mn-lt"/>
              </a:rPr>
              <a:t>denies any applications where the potential renter has checked the box on the rental application inquiring if they have ever been convicted of a </a:t>
            </a:r>
            <a:r>
              <a:rPr lang="en-US" sz="3200" b="0" i="0" dirty="0" smtClean="0">
                <a:latin typeface="+mn-lt"/>
              </a:rPr>
              <a:t>felony.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sz="280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/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/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/>
          </a:p>
        </p:txBody>
      </p:sp>
    </p:spTree>
    <p:extLst>
      <p:ext uri="{BB962C8B-B14F-4D97-AF65-F5344CB8AC3E}">
        <p14:creationId xmlns:p14="http://schemas.microsoft.com/office/powerpoint/2010/main" val="9256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smtClean="0">
                <a:solidFill>
                  <a:schemeClr val="bg1"/>
                </a:solidFill>
                <a:latin typeface="+mn-lt"/>
              </a:rPr>
              <a:t>Recommendations for Housing Providers regarding Criminal Background Checks</a:t>
            </a:r>
            <a:endParaRPr lang="en-US" sz="36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76518" y="1371600"/>
            <a:ext cx="9525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9818" y="1371600"/>
            <a:ext cx="8991600" cy="679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200" b="0" i="0" dirty="0" smtClean="0">
              <a:latin typeface="+mn-lt"/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b="0" i="0" dirty="0" smtClean="0">
                <a:latin typeface="Corbel" panose="020B0503020204020204" pitchFamily="34" charset="0"/>
              </a:rPr>
              <a:t>Housing </a:t>
            </a:r>
            <a:r>
              <a:rPr lang="en-US" sz="3200" b="0" i="0" dirty="0">
                <a:latin typeface="Corbel" panose="020B0503020204020204" pitchFamily="34" charset="0"/>
              </a:rPr>
              <a:t>providers should consider not using criminal history to screen tenants for housing. </a:t>
            </a:r>
            <a:endParaRPr lang="en-US" sz="3200" b="0" i="0" dirty="0" smtClean="0">
              <a:latin typeface="Corbel" panose="020B0503020204020204" pitchFamily="34" charset="0"/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200" b="0" i="0" dirty="0" smtClean="0">
              <a:latin typeface="Corbel" panose="020B0503020204020204" pitchFamily="34" charset="0"/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b="0" i="0" dirty="0" smtClean="0">
                <a:latin typeface="Corbel" panose="020B0503020204020204" pitchFamily="34" charset="0"/>
              </a:rPr>
              <a:t>Criminal history is not a good predictor of housing success.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200" b="0" i="0" dirty="0" smtClean="0">
              <a:latin typeface="Corbel" panose="020B0503020204020204" pitchFamily="34" charset="0"/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b="0" i="0" dirty="0" smtClean="0">
                <a:latin typeface="Corbel" panose="020B0503020204020204" pitchFamily="34" charset="0"/>
              </a:rPr>
              <a:t>Most </a:t>
            </a:r>
            <a:r>
              <a:rPr lang="en-US" sz="3200" b="0" i="0" dirty="0">
                <a:latin typeface="Corbel" panose="020B0503020204020204" pitchFamily="34" charset="0"/>
              </a:rPr>
              <a:t>housing providers are not required by law to exclude persons with criminal histories as </a:t>
            </a:r>
            <a:r>
              <a:rPr lang="en-US" sz="3200" b="0" i="0" dirty="0" smtClean="0">
                <a:latin typeface="Corbel" panose="020B0503020204020204" pitchFamily="34" charset="0"/>
              </a:rPr>
              <a:t>tenants.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sz="280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/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/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/>
          </a:p>
        </p:txBody>
      </p:sp>
    </p:spTree>
    <p:extLst>
      <p:ext uri="{BB962C8B-B14F-4D97-AF65-F5344CB8AC3E}">
        <p14:creationId xmlns:p14="http://schemas.microsoft.com/office/powerpoint/2010/main" val="40701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ts val="11500"/>
              </a:lnSpc>
              <a:spcAft>
                <a:spcPts val="0"/>
              </a:spcAft>
              <a:defRPr/>
            </a:pPr>
            <a:r>
              <a:rPr lang="en-US" sz="138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Who</a:t>
            </a:r>
            <a:r>
              <a:rPr lang="en-US" sz="66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protected</a:t>
            </a:r>
            <a:r>
              <a:rPr lang="en-US" sz="72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72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72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under the Fair Housing laws   </a:t>
            </a:r>
            <a:endParaRPr lang="en-US" sz="13800" b="1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8975" y="3136086"/>
            <a:ext cx="127310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?</a:t>
            </a:r>
            <a:endParaRPr lang="en-US" sz="19900" b="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smtClean="0">
                <a:solidFill>
                  <a:schemeClr val="bg1"/>
                </a:solidFill>
                <a:latin typeface="+mn-lt"/>
              </a:rPr>
              <a:t>Recommendations for Housing Providers regarding Criminal Background Checks</a:t>
            </a:r>
            <a:endParaRPr lang="en-US" sz="36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76518" y="1371600"/>
            <a:ext cx="9525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9818" y="1371600"/>
            <a:ext cx="8991600" cy="720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accent1">
                  <a:lumMod val="75000"/>
                </a:schemeClr>
              </a:buClr>
            </a:pPr>
            <a:endParaRPr lang="en-US" sz="2400" b="0" i="0" dirty="0">
              <a:latin typeface="Corbel" panose="020B0503020204020204" pitchFamily="34" charset="0"/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b="0" i="0" dirty="0" smtClean="0">
                <a:latin typeface="Corbel" panose="020B0503020204020204" pitchFamily="34" charset="0"/>
              </a:rPr>
              <a:t> Housing providers can use other </a:t>
            </a:r>
            <a:r>
              <a:rPr lang="en-US" sz="3200" b="0" i="0" dirty="0">
                <a:latin typeface="Corbel" panose="020B0503020204020204" pitchFamily="34" charset="0"/>
              </a:rPr>
              <a:t>screening </a:t>
            </a:r>
            <a:r>
              <a:rPr lang="en-US" sz="3200" b="0" i="0" dirty="0" smtClean="0">
                <a:latin typeface="Corbel" panose="020B0503020204020204" pitchFamily="34" charset="0"/>
              </a:rPr>
              <a:t>criteria, </a:t>
            </a:r>
            <a:r>
              <a:rPr lang="en-US" sz="3200" b="0" i="0" dirty="0">
                <a:latin typeface="Corbel" panose="020B0503020204020204" pitchFamily="34" charset="0"/>
              </a:rPr>
              <a:t>such as ability to pay rent, prior rental history, or personal </a:t>
            </a:r>
            <a:r>
              <a:rPr lang="en-US" sz="3200" b="0" i="0" dirty="0" smtClean="0">
                <a:latin typeface="Corbel" panose="020B0503020204020204" pitchFamily="34" charset="0"/>
              </a:rPr>
              <a:t>references and landlord references to predict whether </a:t>
            </a:r>
            <a:r>
              <a:rPr lang="en-US" sz="3200" b="0" i="0" dirty="0">
                <a:latin typeface="Corbel" panose="020B0503020204020204" pitchFamily="34" charset="0"/>
              </a:rPr>
              <a:t>an applicant or resident would be a good </a:t>
            </a:r>
            <a:r>
              <a:rPr lang="en-US" sz="3200" b="0" i="0" dirty="0" smtClean="0">
                <a:latin typeface="Corbel" panose="020B0503020204020204" pitchFamily="34" charset="0"/>
              </a:rPr>
              <a:t>tenant.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sz="3200" b="0" i="0" dirty="0" smtClean="0">
              <a:latin typeface="Corbel" panose="020B0503020204020204" pitchFamily="34" charset="0"/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b="0" i="0" dirty="0" smtClean="0">
                <a:latin typeface="Corbel" panose="020B0503020204020204" pitchFamily="34" charset="0"/>
              </a:rPr>
              <a:t>Housing </a:t>
            </a:r>
            <a:r>
              <a:rPr lang="en-US" sz="3200" b="0" i="0" dirty="0">
                <a:latin typeface="Corbel" panose="020B0503020204020204" pitchFamily="34" charset="0"/>
              </a:rPr>
              <a:t>providers should evict for criminal activity only as a last resort (which includes conducting an individualized assessment to determine if the eviction is necessary).</a:t>
            </a: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/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/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/>
          </a:p>
        </p:txBody>
      </p:sp>
    </p:spTree>
    <p:extLst>
      <p:ext uri="{BB962C8B-B14F-4D97-AF65-F5344CB8AC3E}">
        <p14:creationId xmlns:p14="http://schemas.microsoft.com/office/powerpoint/2010/main" val="41745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2" y="0"/>
            <a:ext cx="9144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smtClean="0">
                <a:solidFill>
                  <a:schemeClr val="bg1"/>
                </a:solidFill>
                <a:latin typeface="+mn-lt"/>
              </a:rPr>
              <a:t>Criminal Background and </a:t>
            </a:r>
          </a:p>
          <a:p>
            <a:pPr algn="ctr"/>
            <a:r>
              <a:rPr lang="en-US" sz="3600" b="0" i="0" dirty="0" smtClean="0">
                <a:solidFill>
                  <a:schemeClr val="bg1"/>
                </a:solidFill>
                <a:latin typeface="+mn-lt"/>
              </a:rPr>
              <a:t>Fair Housing Lawsuits</a:t>
            </a:r>
            <a:endParaRPr lang="en-US" sz="36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76518" y="1371600"/>
            <a:ext cx="9525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9818" y="1371600"/>
            <a:ext cx="8991600" cy="489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b="0" i="0" dirty="0" smtClean="0">
              <a:latin typeface="Corbel" panose="020B0503020204020204" pitchFamily="34" charset="0"/>
            </a:endParaRPr>
          </a:p>
          <a:p>
            <a:pPr marL="1714500" lvl="3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b="0" i="0" dirty="0">
              <a:latin typeface="+mn-lt"/>
            </a:endParaRPr>
          </a:p>
          <a:p>
            <a:pPr marL="1714500" lvl="3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latin typeface="+mn-lt"/>
              </a:rPr>
              <a:t>The Fortune Society, a non-profit </a:t>
            </a:r>
            <a:r>
              <a:rPr lang="en-US" sz="2400" b="0" i="0" dirty="0" smtClean="0">
                <a:latin typeface="+mn-lt"/>
              </a:rPr>
              <a:t>organization in NYC, </a:t>
            </a:r>
            <a:r>
              <a:rPr lang="en-US" sz="2400" b="0" i="0" dirty="0">
                <a:latin typeface="+mn-lt"/>
              </a:rPr>
              <a:t>that </a:t>
            </a:r>
            <a:r>
              <a:rPr lang="en-US" sz="2400" b="0" i="0" dirty="0" smtClean="0">
                <a:latin typeface="+mn-lt"/>
              </a:rPr>
              <a:t>provided </a:t>
            </a:r>
            <a:r>
              <a:rPr lang="en-US" sz="2400" b="0" i="0" dirty="0">
                <a:latin typeface="+mn-lt"/>
              </a:rPr>
              <a:t>temporary and permanent housing to hundreds of formerly incarcerated individuals each year, filed </a:t>
            </a:r>
            <a:r>
              <a:rPr lang="en-US" sz="2400" b="0" i="0" dirty="0" smtClean="0">
                <a:latin typeface="+mn-lt"/>
              </a:rPr>
              <a:t>a lawsuit in </a:t>
            </a:r>
            <a:r>
              <a:rPr lang="en-US" sz="2400" b="0" i="0" dirty="0">
                <a:latin typeface="+mn-lt"/>
              </a:rPr>
              <a:t>2014. </a:t>
            </a:r>
            <a:endParaRPr lang="en-US" sz="2400" b="0" i="0" dirty="0" smtClean="0">
              <a:latin typeface="+mn-lt"/>
            </a:endParaRPr>
          </a:p>
          <a:p>
            <a:pPr marL="1714500" lvl="3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b="0" i="0" dirty="0" smtClean="0">
              <a:latin typeface="+mn-lt"/>
            </a:endParaRPr>
          </a:p>
          <a:p>
            <a:pPr marL="1714500" lvl="3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0" i="0" dirty="0" smtClean="0">
                <a:latin typeface="+mn-lt"/>
              </a:rPr>
              <a:t>The complaint alleged </a:t>
            </a:r>
            <a:r>
              <a:rPr lang="en-US" sz="2400" b="0" i="0" dirty="0">
                <a:latin typeface="+mn-lt"/>
              </a:rPr>
              <a:t>that Sandcastle Towers Housing Development refused to rent apartments to them for their clients in 2013 and 2014 because of their policy of prohibiting anyone with a criminal record from living there. </a:t>
            </a:r>
            <a:endParaRPr lang="en-US" sz="24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/>
          </a:p>
        </p:txBody>
      </p:sp>
    </p:spTree>
    <p:extLst>
      <p:ext uri="{BB962C8B-B14F-4D97-AF65-F5344CB8AC3E}">
        <p14:creationId xmlns:p14="http://schemas.microsoft.com/office/powerpoint/2010/main" val="8446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2" y="0"/>
            <a:ext cx="9144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smtClean="0">
                <a:solidFill>
                  <a:schemeClr val="bg1"/>
                </a:solidFill>
                <a:latin typeface="+mn-lt"/>
              </a:rPr>
              <a:t>Criminal Background and </a:t>
            </a:r>
          </a:p>
          <a:p>
            <a:pPr algn="ctr"/>
            <a:r>
              <a:rPr lang="en-US" sz="3600" b="0" i="0" dirty="0" smtClean="0">
                <a:solidFill>
                  <a:schemeClr val="bg1"/>
                </a:solidFill>
                <a:latin typeface="+mn-lt"/>
              </a:rPr>
              <a:t>Fair Housing Lawsuits</a:t>
            </a:r>
            <a:endParaRPr lang="en-US" sz="36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76518" y="1371600"/>
            <a:ext cx="9525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j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9818" y="1371600"/>
            <a:ext cx="8991600" cy="452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b="0" i="0" dirty="0" smtClean="0">
              <a:latin typeface="Corbel" panose="020B0503020204020204" pitchFamily="34" charset="0"/>
            </a:endParaRPr>
          </a:p>
          <a:p>
            <a:pPr marL="1714500" lvl="3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b="0" i="0" dirty="0">
              <a:latin typeface="+mn-lt"/>
            </a:endParaRPr>
          </a:p>
          <a:p>
            <a:pPr marL="1714500" lvl="3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0" i="0" dirty="0" smtClean="0">
                <a:latin typeface="+mn-lt"/>
              </a:rPr>
              <a:t>Fortune </a:t>
            </a:r>
            <a:r>
              <a:rPr lang="en-US" sz="2400" b="0" i="0" dirty="0">
                <a:latin typeface="+mn-lt"/>
              </a:rPr>
              <a:t>alleged that the </a:t>
            </a:r>
            <a:r>
              <a:rPr lang="en-US" sz="2400" b="0" i="0" dirty="0" smtClean="0">
                <a:latin typeface="+mn-lt"/>
              </a:rPr>
              <a:t>policy </a:t>
            </a:r>
            <a:r>
              <a:rPr lang="en-US" sz="2400" b="0" i="0" smtClean="0">
                <a:latin typeface="+mn-lt"/>
              </a:rPr>
              <a:t>is discriminatory because </a:t>
            </a:r>
            <a:r>
              <a:rPr lang="en-US" sz="2400" b="0" i="0" dirty="0">
                <a:latin typeface="+mn-lt"/>
              </a:rPr>
              <a:t>it disproportionately bars African Americans and </a:t>
            </a:r>
            <a:r>
              <a:rPr lang="en-US" sz="2400" b="0" i="0" dirty="0" smtClean="0">
                <a:latin typeface="+mn-lt"/>
              </a:rPr>
              <a:t>Hispanics </a:t>
            </a:r>
            <a:r>
              <a:rPr lang="en-US" sz="2400" b="0" i="0" dirty="0">
                <a:latin typeface="+mn-lt"/>
              </a:rPr>
              <a:t>from housing without considering each potential tenant’s individual history and circumstances</a:t>
            </a:r>
            <a:r>
              <a:rPr lang="en-US" sz="2400" b="0" i="0" dirty="0" smtClean="0">
                <a:latin typeface="+mn-lt"/>
              </a:rPr>
              <a:t>.</a:t>
            </a:r>
          </a:p>
          <a:p>
            <a:pPr marL="1714500" lvl="3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b="0" i="0" dirty="0" smtClean="0">
              <a:latin typeface="+mn-lt"/>
            </a:endParaRPr>
          </a:p>
          <a:p>
            <a:pPr marL="1714500" lvl="3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0" i="0" dirty="0" smtClean="0">
                <a:latin typeface="+mn-lt"/>
              </a:rPr>
              <a:t> </a:t>
            </a:r>
            <a:r>
              <a:rPr lang="en-US" sz="2400" b="0" i="0" dirty="0">
                <a:latin typeface="+mn-lt"/>
              </a:rPr>
              <a:t>The case was </a:t>
            </a:r>
            <a:r>
              <a:rPr lang="en-US" sz="2400" b="0" i="0" dirty="0" smtClean="0">
                <a:latin typeface="+mn-lt"/>
              </a:rPr>
              <a:t>settled </a:t>
            </a:r>
            <a:r>
              <a:rPr lang="en-US" sz="2400" b="0" i="0" dirty="0">
                <a:latin typeface="+mn-lt"/>
              </a:rPr>
              <a:t>in October 2019 with Sandcastle’s owners agreeing to pay $1,187,500. It is one of the largest settlements in a case challenging a ban on renting to people with criminal records. </a:t>
            </a: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/>
          </a:p>
        </p:txBody>
      </p:sp>
    </p:spTree>
    <p:extLst>
      <p:ext uri="{BB962C8B-B14F-4D97-AF65-F5344CB8AC3E}">
        <p14:creationId xmlns:p14="http://schemas.microsoft.com/office/powerpoint/2010/main" val="24509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65" y="0"/>
            <a:ext cx="914400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3447" y="1729021"/>
            <a:ext cx="9157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0" i="0" spc="-60" dirty="0" smtClean="0">
                <a:solidFill>
                  <a:prstClr val="white"/>
                </a:solidFill>
                <a:latin typeface="Corbel" panose="020B0503020204020204"/>
                <a:ea typeface="+mj-ea"/>
                <a:cs typeface="+mj-cs"/>
              </a:rPr>
              <a:t> </a:t>
            </a:r>
            <a:r>
              <a:rPr lang="en-US" sz="7200" i="0" spc="-60" dirty="0" smtClean="0">
                <a:solidFill>
                  <a:prstClr val="white"/>
                </a:solidFill>
                <a:latin typeface="Corbel" panose="020B0503020204020204"/>
                <a:ea typeface="+mj-ea"/>
                <a:cs typeface="+mj-cs"/>
              </a:rPr>
              <a:t>Document and Report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-40341" y="69797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0" i="0" spc="-60" dirty="0" smtClean="0">
                <a:solidFill>
                  <a:prstClr val="white"/>
                </a:solidFill>
                <a:latin typeface="Corbel" panose="020B0503020204020204"/>
              </a:rPr>
              <a:t>How to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22412" y="2776485"/>
            <a:ext cx="91350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0" i="0" spc="-60" dirty="0" smtClean="0">
                <a:solidFill>
                  <a:prstClr val="white"/>
                </a:solidFill>
                <a:latin typeface="Corbel" panose="020B0503020204020204"/>
              </a:rPr>
              <a:t>Housing Discrimination</a:t>
            </a:r>
          </a:p>
          <a:p>
            <a:pPr lvl="0" algn="ctr"/>
            <a:r>
              <a:rPr lang="en-US" sz="7200" i="0" spc="-60" dirty="0">
                <a:solidFill>
                  <a:prstClr val="white"/>
                </a:solidFill>
                <a:latin typeface="Corbel" panose="020B0503020204020204"/>
              </a:rPr>
              <a:t>i</a:t>
            </a:r>
            <a:r>
              <a:rPr lang="en-US" sz="7200" i="0" spc="-60" dirty="0" smtClean="0">
                <a:solidFill>
                  <a:prstClr val="white"/>
                </a:solidFill>
                <a:latin typeface="Corbel" panose="020B0503020204020204"/>
              </a:rPr>
              <a:t>n a Timely Manner</a:t>
            </a:r>
          </a:p>
          <a:p>
            <a:pPr lvl="0"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380753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04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How to Talk to </a:t>
            </a:r>
          </a:p>
          <a:p>
            <a:pPr algn="ctr"/>
            <a:r>
              <a:rPr lang="en-US" sz="54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Housing Providers</a:t>
            </a:r>
            <a:endParaRPr lang="en-US" sz="54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86871" y="2362200"/>
            <a:ext cx="9448800" cy="497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Identify yourself</a:t>
            </a: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Ask for names of anyone you speak with during the site visit or call</a:t>
            </a: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Ask about the housing that you saw in advertisement/website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Ask about availability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schemeClr val="bg1"/>
                </a:solidFill>
                <a:latin typeface="Corbel" panose="020B0503020204020204"/>
                <a:ea typeface="+mn-ea"/>
              </a:rPr>
              <a:t>.</a:t>
            </a:r>
            <a:endParaRPr lang="en-US" altLang="en-US" sz="2800" b="0" i="0" dirty="0">
              <a:solidFill>
                <a:schemeClr val="bg1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92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How to Talk to </a:t>
            </a:r>
          </a:p>
          <a:p>
            <a:pPr algn="ctr"/>
            <a:r>
              <a:rPr lang="en-US" sz="54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Housing Providers</a:t>
            </a:r>
            <a:endParaRPr lang="en-US" sz="54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73424" y="2590800"/>
            <a:ext cx="9448800" cy="629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If housing is available, tell the  housing provider about your living situation, such as number of minor children, disability, etc.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DO NOT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use acronyms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If your housing voucher is for domestic violence victims or disability, please mention it. </a:t>
            </a: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altLang="en-US" sz="280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schemeClr val="bg1"/>
                </a:solidFill>
                <a:latin typeface="Corbel" panose="020B0503020204020204"/>
                <a:ea typeface="+mn-ea"/>
              </a:rPr>
              <a:t>.</a:t>
            </a:r>
            <a:endParaRPr lang="en-US" altLang="en-US" sz="2800" b="0" i="0" dirty="0">
              <a:solidFill>
                <a:schemeClr val="bg1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84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How to Talk to </a:t>
            </a:r>
          </a:p>
          <a:p>
            <a:pPr algn="ctr"/>
            <a:r>
              <a:rPr lang="en-US" sz="54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Housing Providers</a:t>
            </a:r>
            <a:endParaRPr lang="en-US" sz="54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73424" y="2590800"/>
            <a:ext cx="9448800" cy="489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If denied housing, </a:t>
            </a:r>
            <a:r>
              <a:rPr lang="en-US" altLang="en-US" sz="28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DO NOT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 say that they are being discriminating or threaten to sue, and </a:t>
            </a:r>
            <a:r>
              <a:rPr lang="en-US" altLang="en-US" sz="28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DO NOT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 mention LIHS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After denial of housing, ask if you can make an appointment to see the rental property</a:t>
            </a:r>
            <a:endParaRPr lang="en-US" altLang="en-US" sz="280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schemeClr val="bg1"/>
                </a:solidFill>
                <a:latin typeface="Corbel" panose="020B0503020204020204"/>
                <a:ea typeface="+mn-ea"/>
              </a:rPr>
              <a:t>.</a:t>
            </a:r>
            <a:endParaRPr lang="en-US" altLang="en-US" sz="2800" b="0" i="0" dirty="0">
              <a:solidFill>
                <a:schemeClr val="bg1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79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How to Talk to Housing Providers </a:t>
            </a:r>
          </a:p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On Behalf of Clients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2133600"/>
            <a:ext cx="9448800" cy="543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Identify yourself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Ask for the names of any housing provider employees that you have contact with 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Ask about the housing that you saw in advertisement/website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Ask about availability</a:t>
            </a: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schemeClr val="bg1"/>
                </a:solidFill>
                <a:latin typeface="Corbel" panose="020B0503020204020204"/>
                <a:ea typeface="+mn-ea"/>
              </a:rPr>
              <a:t>.</a:t>
            </a:r>
            <a:endParaRPr lang="en-US" altLang="en-US" sz="2800" b="0" i="0" dirty="0">
              <a:solidFill>
                <a:schemeClr val="bg1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66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How to Talk to Housing Providers </a:t>
            </a:r>
          </a:p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On Behalf of Clients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2133600"/>
            <a:ext cx="9448800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If available, tell the housing provider about your organization’s mission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Provide details about your client’s situation (</a:t>
            </a:r>
            <a:r>
              <a:rPr lang="en-US" altLang="en-US" sz="2800" b="0" i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ie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. disability, domestic violence, etc.)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Provide specific details about the housing provider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Do not use acronyms 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schemeClr val="bg1"/>
                </a:solidFill>
                <a:latin typeface="Corbel" panose="020B0503020204020204"/>
                <a:ea typeface="+mn-ea"/>
              </a:rPr>
              <a:t>.</a:t>
            </a:r>
            <a:endParaRPr lang="en-US" altLang="en-US" sz="2800" b="0" i="0" dirty="0">
              <a:solidFill>
                <a:schemeClr val="bg1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48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How to Talk to Housing Providers </a:t>
            </a:r>
          </a:p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On Behalf of Clients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2854901"/>
            <a:ext cx="9448800" cy="396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If the housing voucher is for domestic violence or disability, please mention it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If denied housing, </a:t>
            </a:r>
            <a:r>
              <a:rPr lang="en-US" altLang="en-US" sz="28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DO NOT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 say that they are being discriminating or threaten to sue, and </a:t>
            </a:r>
            <a:r>
              <a:rPr lang="en-US" altLang="en-US" sz="28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DO NOT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 mention LIHS</a:t>
            </a: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schemeClr val="bg1"/>
                </a:solidFill>
                <a:latin typeface="Corbel" panose="020B0503020204020204"/>
                <a:ea typeface="+mn-ea"/>
              </a:rPr>
              <a:t>.</a:t>
            </a:r>
            <a:endParaRPr lang="en-US" altLang="en-US" sz="2800" b="0" i="0" dirty="0">
              <a:solidFill>
                <a:schemeClr val="bg1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11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lnSpc>
                <a:spcPts val="6000"/>
              </a:lnSpc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+mn-lt"/>
              </a:rPr>
            </a:br>
            <a:endParaRPr lang="en-US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24305" y="1839379"/>
            <a:ext cx="403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FAIR </a:t>
            </a:r>
          </a:p>
          <a:p>
            <a:pPr algn="ctr"/>
            <a:r>
              <a:rPr lang="en-US" sz="40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HOUSING </a:t>
            </a:r>
          </a:p>
          <a:p>
            <a:pPr algn="ctr"/>
            <a:r>
              <a:rPr lang="en-US" sz="40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laws </a:t>
            </a:r>
            <a:r>
              <a:rPr lang="en-US" sz="4000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n-US" sz="4000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en-US" sz="40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exist on </a:t>
            </a:r>
          </a:p>
          <a:p>
            <a:pPr algn="ctr"/>
            <a:r>
              <a:rPr lang="en-US" sz="40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3 </a:t>
            </a:r>
            <a:r>
              <a:rPr lang="en-US" sz="4000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levels: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1300769"/>
            <a:ext cx="662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5400" i="0" dirty="0" smtClean="0">
                <a:solidFill>
                  <a:schemeClr val="accent1"/>
                </a:solidFill>
                <a:latin typeface="+mn-lt"/>
              </a:rPr>
              <a:t>New York State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5400" i="0" dirty="0" smtClean="0">
              <a:solidFill>
                <a:schemeClr val="accent1"/>
              </a:solidFill>
              <a:latin typeface="+mn-lt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5400" i="0" dirty="0" smtClean="0">
                <a:solidFill>
                  <a:schemeClr val="accent1"/>
                </a:solidFill>
                <a:latin typeface="+mn-lt"/>
              </a:rPr>
              <a:t>U. S. Government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5400" i="0" dirty="0" smtClean="0">
              <a:solidFill>
                <a:schemeClr val="accent1"/>
              </a:solidFill>
              <a:latin typeface="+mn-lt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5400" i="0" dirty="0" smtClean="0">
                <a:solidFill>
                  <a:schemeClr val="accent1"/>
                </a:solidFill>
                <a:latin typeface="+mn-lt"/>
              </a:rPr>
              <a:t>County</a:t>
            </a:r>
            <a:endParaRPr lang="en-US" sz="5400" i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14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How to Document Interactions</a:t>
            </a:r>
          </a:p>
          <a:p>
            <a:pPr algn="ctr"/>
            <a:r>
              <a:rPr lang="en-US" sz="4800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w</a:t>
            </a:r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ith Housing Providers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072282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Write the narrative as soon as possible, preferably on the same day of discrimination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Write down the dates, time, names of housing provider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Write down the name and address of property 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Make copies of all documents that you submit to the housing provider</a:t>
            </a: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schemeClr val="bg1"/>
                </a:solidFill>
                <a:latin typeface="Corbel" panose="020B0503020204020204"/>
                <a:ea typeface="+mn-ea"/>
              </a:rPr>
              <a:t>.</a:t>
            </a:r>
            <a:endParaRPr lang="en-US" altLang="en-US" sz="2800" b="0" i="0" dirty="0">
              <a:solidFill>
                <a:schemeClr val="bg1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88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How to Document Interactions</a:t>
            </a:r>
          </a:p>
          <a:p>
            <a:pPr algn="ctr"/>
            <a:r>
              <a:rPr lang="en-US" sz="4800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w</a:t>
            </a:r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ith Housing Providers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412" y="2133600"/>
            <a:ext cx="9072282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Write down the rental price, amenities included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Save all communications between you and the housing provider, including texts, voicemails, emails, etc. 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Keep record of phone numbers and emails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Keep documents provided by housing providers, such as credit report, application, etc. 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schemeClr val="bg1"/>
                </a:solidFill>
                <a:latin typeface="Corbel" panose="020B0503020204020204"/>
                <a:ea typeface="+mn-ea"/>
              </a:rPr>
              <a:t>.</a:t>
            </a:r>
            <a:endParaRPr lang="en-US" altLang="en-US" sz="2800" b="0" i="0" dirty="0">
              <a:solidFill>
                <a:schemeClr val="bg1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08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How to Document Interactions</a:t>
            </a:r>
          </a:p>
          <a:p>
            <a:pPr algn="ctr"/>
            <a:r>
              <a:rPr lang="en-US" sz="4800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w</a:t>
            </a:r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ith Housing Providers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2362200"/>
            <a:ext cx="9072282" cy="396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Write down names of everyone you </a:t>
            </a:r>
            <a:r>
              <a:rPr lang="en-US" altLang="en-US" sz="2800" i="0" u="sng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speak with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during the phone call or site visit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u="sng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Write down the names of everyone who was </a:t>
            </a:r>
            <a:r>
              <a:rPr lang="en-US" altLang="en-US" sz="2800" i="0" u="sng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present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 during  the phone call or site visit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Your goal is to write down everything that happened during the conversation</a:t>
            </a:r>
            <a:endParaRPr lang="en-US" altLang="en-US" sz="280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schemeClr val="bg1"/>
                </a:solidFill>
                <a:latin typeface="Corbel" panose="020B0503020204020204"/>
                <a:ea typeface="+mn-ea"/>
              </a:rPr>
              <a:t>.</a:t>
            </a:r>
            <a:endParaRPr lang="en-US" altLang="en-US" sz="2800" b="0" i="0" dirty="0">
              <a:solidFill>
                <a:schemeClr val="bg1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38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How to Document Interactions</a:t>
            </a:r>
          </a:p>
          <a:p>
            <a:pPr algn="ctr"/>
            <a:r>
              <a:rPr lang="en-US" sz="4800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w</a:t>
            </a:r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ith Housing Providers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072282" cy="350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0" i="0" dirty="0">
                <a:latin typeface="+mn-lt"/>
              </a:rPr>
              <a:t>Ask the housing provider for information on how you can obtain a copy of the background check they conducted. You are legally entitled to it by the Fair Credit Reporting Act</a:t>
            </a:r>
            <a:r>
              <a:rPr lang="en-US" sz="2800" b="0" i="0" dirty="0" smtClean="0">
                <a:latin typeface="+mn-lt"/>
              </a:rPr>
              <a:t>.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0" i="0" dirty="0">
                <a:latin typeface="+mn-lt"/>
              </a:rPr>
              <a:t> You may also choose to appeal the housing denial.</a:t>
            </a: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schemeClr val="bg1"/>
                </a:solidFill>
                <a:latin typeface="Corbel" panose="020B0503020204020204"/>
                <a:ea typeface="+mn-ea"/>
              </a:rPr>
              <a:t>.</a:t>
            </a:r>
            <a:endParaRPr lang="en-US" altLang="en-US" sz="2800" b="0" i="0" dirty="0">
              <a:solidFill>
                <a:schemeClr val="bg1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77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8965" y="10200"/>
            <a:ext cx="914400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7196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0" i="0" spc="-60" dirty="0" smtClean="0">
              <a:solidFill>
                <a:prstClr val="white"/>
              </a:solidFill>
              <a:latin typeface="Corbel" panose="020B0503020204020204"/>
              <a:ea typeface="+mj-ea"/>
              <a:cs typeface="+mj-cs"/>
            </a:endParaRPr>
          </a:p>
          <a:p>
            <a:pPr algn="ctr"/>
            <a:r>
              <a:rPr lang="en-US" sz="7200" b="0" i="0" spc="-60" dirty="0" smtClean="0">
                <a:solidFill>
                  <a:prstClr val="white"/>
                </a:solidFill>
                <a:latin typeface="Corbel" panose="020B0503020204020204"/>
                <a:ea typeface="+mj-ea"/>
                <a:cs typeface="+mj-cs"/>
              </a:rPr>
              <a:t>Sample Narrative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380753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6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Sample Narrative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676400"/>
            <a:ext cx="891988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>
                <a:latin typeface="+mn-lt"/>
              </a:rPr>
              <a:t>My name is Eliza Smith. On </a:t>
            </a:r>
            <a:r>
              <a:rPr lang="en-US" sz="2400" b="0" i="0" dirty="0" smtClean="0">
                <a:latin typeface="+mn-lt"/>
              </a:rPr>
              <a:t>October</a:t>
            </a:r>
            <a:r>
              <a:rPr lang="en-US" sz="2400" b="0" i="0" dirty="0" smtClean="0">
                <a:latin typeface="+mn-lt"/>
              </a:rPr>
              <a:t> </a:t>
            </a:r>
            <a:r>
              <a:rPr lang="en-US" sz="2400" b="0" i="0" dirty="0" smtClean="0">
                <a:latin typeface="+mn-lt"/>
              </a:rPr>
              <a:t>28, 2023, </a:t>
            </a:r>
            <a:r>
              <a:rPr lang="en-US" sz="2400" b="0" i="0" dirty="0">
                <a:latin typeface="+mn-lt"/>
              </a:rPr>
              <a:t>I  called the property manager at XYZ apartments about renting Unit 2 located at 123 Barrel Avenue </a:t>
            </a:r>
            <a:r>
              <a:rPr lang="en-US" sz="2400" b="0" i="0" dirty="0" smtClean="0">
                <a:latin typeface="+mn-lt"/>
              </a:rPr>
              <a:t>Smithtown, NY.   </a:t>
            </a:r>
            <a:r>
              <a:rPr lang="en-US" sz="2400" b="0" i="0" dirty="0">
                <a:latin typeface="+mn-lt"/>
              </a:rPr>
              <a:t>The property manager said that her name was Lisa.  Her telephone number is 631 588-3634. I explained that I had seen an ad on </a:t>
            </a:r>
            <a:r>
              <a:rPr lang="en-US" sz="2400" b="0" i="0" dirty="0" err="1">
                <a:latin typeface="+mn-lt"/>
              </a:rPr>
              <a:t>Realtor.Com</a:t>
            </a:r>
            <a:r>
              <a:rPr lang="en-US" sz="2400" b="0" i="0" dirty="0">
                <a:latin typeface="+mn-lt"/>
              </a:rPr>
              <a:t> for a 2 bedroom apartment renting for $1850.  The rent included gas but not electricity or cable. I asked if the unit was still available to rent.   Lisa said it was available to rent as of </a:t>
            </a:r>
            <a:r>
              <a:rPr lang="en-US" sz="2400" b="0" i="0" dirty="0" smtClean="0">
                <a:latin typeface="+mn-lt"/>
              </a:rPr>
              <a:t>November </a:t>
            </a:r>
            <a:r>
              <a:rPr lang="en-US" sz="2400" b="0" i="0" dirty="0" smtClean="0">
                <a:latin typeface="+mn-lt"/>
              </a:rPr>
              <a:t>1, 2023.  </a:t>
            </a:r>
            <a:r>
              <a:rPr lang="en-US" sz="2400" b="0" i="0" dirty="0">
                <a:latin typeface="+mn-lt"/>
              </a:rPr>
              <a:t>Lisa asked about our income. I explained that I live with my adult son. </a:t>
            </a:r>
            <a:r>
              <a:rPr lang="en-US" sz="2400" b="0" i="0" dirty="0" smtClean="0">
                <a:latin typeface="+mn-lt"/>
              </a:rPr>
              <a:t>I have a disability and receive </a:t>
            </a:r>
            <a:r>
              <a:rPr lang="en-US" sz="2400" b="0" i="0" dirty="0">
                <a:latin typeface="+mn-lt"/>
              </a:rPr>
              <a:t>Social Security Disability income. I also have a pension from the post office. We have a combined income of </a:t>
            </a:r>
            <a:r>
              <a:rPr lang="en-US" sz="2400" b="0" i="0" dirty="0" smtClean="0">
                <a:latin typeface="+mn-lt"/>
              </a:rPr>
              <a:t>$6,600 </a:t>
            </a:r>
            <a:r>
              <a:rPr lang="en-US" sz="2400" b="0" i="0" dirty="0">
                <a:latin typeface="+mn-lt"/>
              </a:rPr>
              <a:t>a month. I explained that </a:t>
            </a:r>
            <a:r>
              <a:rPr lang="en-US" sz="2400" b="0" i="0" dirty="0" smtClean="0">
                <a:latin typeface="+mn-lt"/>
              </a:rPr>
              <a:t>my son was arrested and convicted 20 years ago and was in prison for one year. I </a:t>
            </a:r>
            <a:r>
              <a:rPr lang="en-US" sz="2400" b="0" i="0" dirty="0">
                <a:latin typeface="+mn-lt"/>
              </a:rPr>
              <a:t>explained that we have been living in our present apartment for 7 years but that it was being sold and we have to move.   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664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Sample Narrative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83" y="1331259"/>
            <a:ext cx="907228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>
                <a:latin typeface="+mn-lt"/>
              </a:rPr>
              <a:t>When Lisa learned that </a:t>
            </a:r>
            <a:r>
              <a:rPr lang="en-US" sz="2800" b="0" i="0" dirty="0" smtClean="0">
                <a:latin typeface="+mn-lt"/>
              </a:rPr>
              <a:t>my son had been convicted and served time in prison, she </a:t>
            </a:r>
            <a:r>
              <a:rPr lang="en-US" sz="2800" b="0" i="0" dirty="0">
                <a:latin typeface="+mn-lt"/>
              </a:rPr>
              <a:t>said that she wouldn’t be able show us the </a:t>
            </a:r>
            <a:r>
              <a:rPr lang="en-US" sz="2800" b="0" i="0" dirty="0" smtClean="0">
                <a:latin typeface="+mn-lt"/>
              </a:rPr>
              <a:t>apartment.  </a:t>
            </a:r>
            <a:r>
              <a:rPr lang="en-US" sz="2800" b="0" i="0" dirty="0">
                <a:latin typeface="+mn-lt"/>
              </a:rPr>
              <a:t>She stated that she doesn’t deal with individuals </a:t>
            </a:r>
            <a:r>
              <a:rPr lang="en-US" sz="2800" b="0" i="0" dirty="0" smtClean="0">
                <a:latin typeface="+mn-lt"/>
              </a:rPr>
              <a:t>with criminal background. I told Lisa that my son is rehabilitated and is currently working as an employee for a nonprofit organization that works with formerly incarcerated individuals.  I offered to explain the details of my son’s conviction, but Lisa stated </a:t>
            </a:r>
            <a:r>
              <a:rPr lang="en-US" sz="2800" b="0" i="0" dirty="0">
                <a:latin typeface="+mn-lt"/>
              </a:rPr>
              <a:t>that would not change her decision.  She stated that </a:t>
            </a:r>
            <a:r>
              <a:rPr lang="en-US" sz="2800" b="0" i="0" dirty="0" smtClean="0">
                <a:latin typeface="+mn-lt"/>
              </a:rPr>
              <a:t>anyone with a criminal background will be denied housing.</a:t>
            </a:r>
          </a:p>
          <a:p>
            <a:endParaRPr lang="en-US" sz="2800" b="0" i="0" dirty="0">
              <a:latin typeface="+mn-lt"/>
            </a:endParaRPr>
          </a:p>
          <a:p>
            <a:r>
              <a:rPr lang="en-US" sz="2800" b="0" i="0" dirty="0">
                <a:latin typeface="+mn-lt"/>
              </a:rPr>
              <a:t>Eliza Smith  </a:t>
            </a:r>
          </a:p>
          <a:p>
            <a:r>
              <a:rPr lang="en-US" sz="2800" b="0" i="0" dirty="0" smtClean="0">
                <a:latin typeface="+mn-lt"/>
              </a:rPr>
              <a:t>Eliza </a:t>
            </a:r>
            <a:r>
              <a:rPr lang="en-US" sz="2800" b="0" i="0" dirty="0">
                <a:latin typeface="+mn-lt"/>
              </a:rPr>
              <a:t>Smith</a:t>
            </a:r>
            <a:r>
              <a:rPr lang="en-US" sz="2800" dirty="0">
                <a:latin typeface="+mn-lt"/>
              </a:rPr>
              <a:t>	</a:t>
            </a:r>
            <a:r>
              <a:rPr lang="en-US" sz="2800" dirty="0" smtClean="0">
                <a:latin typeface="+mn-lt"/>
              </a:rPr>
              <a:t>  </a:t>
            </a:r>
            <a:r>
              <a:rPr lang="en-US" sz="2800" b="0" i="0" dirty="0" smtClean="0">
                <a:latin typeface="+mn-lt"/>
              </a:rPr>
              <a:t>11/13/23</a:t>
            </a:r>
            <a:endParaRPr lang="en-US" sz="2800" b="0" i="0" dirty="0">
              <a:latin typeface="+mn-lt"/>
            </a:endParaRPr>
          </a:p>
          <a:p>
            <a:r>
              <a:rPr lang="en-US" sz="2000" dirty="0"/>
              <a:t>		</a:t>
            </a:r>
          </a:p>
          <a:p>
            <a:endParaRPr lang="en-US" sz="2000" b="0" i="0" dirty="0"/>
          </a:p>
        </p:txBody>
      </p:sp>
    </p:spTree>
    <p:extLst>
      <p:ext uri="{BB962C8B-B14F-4D97-AF65-F5344CB8AC3E}">
        <p14:creationId xmlns:p14="http://schemas.microsoft.com/office/powerpoint/2010/main" val="19264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Affidavit Form 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83" y="1331259"/>
            <a:ext cx="9072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		</a:t>
            </a:r>
          </a:p>
          <a:p>
            <a:endParaRPr lang="en-US" sz="2000" b="0" i="0" dirty="0"/>
          </a:p>
        </p:txBody>
      </p:sp>
      <p:sp>
        <p:nvSpPr>
          <p:cNvPr id="2" name="Rectangle 1"/>
          <p:cNvSpPr/>
          <p:nvPr/>
        </p:nvSpPr>
        <p:spPr>
          <a:xfrm>
            <a:off x="768724" y="1685202"/>
            <a:ext cx="7696200" cy="422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STATE OF: NEW YORK, 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County:  __________­­­­­­­­­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affirm this _____day of _______ (month), ________ (year) at ___________________________ (City</a:t>
            </a:r>
            <a:r>
              <a:rPr lang="en-US" sz="20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),___________ </a:t>
            </a:r>
            <a:r>
              <a:rPr lang="en-US" sz="20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(State), under penalties of perjury  I have read (or had read to me) the foregoing statement and know the content thereof; that the same is true of my own knowledge except as to the matters therein stated on information and belief; and that as to those matters, I believe the same to be true.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Date: _______________________         </a:t>
            </a:r>
            <a:endParaRPr lang="en-US" sz="2000" b="0" i="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i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Signature</a:t>
            </a:r>
            <a:r>
              <a:rPr lang="en-US" sz="2000" b="0" i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______________________________</a:t>
            </a:r>
            <a:endParaRPr lang="en-US" sz="2000" b="0" i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65" y="0"/>
            <a:ext cx="914400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3447" y="1729021"/>
            <a:ext cx="91574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0" i="0" spc="-60" dirty="0" smtClean="0">
                <a:solidFill>
                  <a:prstClr val="white"/>
                </a:solidFill>
                <a:latin typeface="Corbel" panose="020B0503020204020204"/>
                <a:ea typeface="+mj-ea"/>
                <a:cs typeface="+mj-cs"/>
              </a:rPr>
              <a:t> </a:t>
            </a:r>
            <a:r>
              <a:rPr lang="en-US" sz="7200" i="0" spc="-60" dirty="0" smtClean="0">
                <a:solidFill>
                  <a:prstClr val="white"/>
                </a:solidFill>
                <a:latin typeface="Corbel" panose="020B0503020204020204"/>
                <a:ea typeface="+mj-ea"/>
                <a:cs typeface="+mj-cs"/>
              </a:rPr>
              <a:t>Appeal Denial of Housing based on Criminal Background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-40341" y="69797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0" i="0" spc="-60" dirty="0" smtClean="0">
                <a:solidFill>
                  <a:prstClr val="white"/>
                </a:solidFill>
                <a:latin typeface="Corbel" panose="020B0503020204020204"/>
              </a:rPr>
              <a:t>How to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380753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67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Appealing Housing Denial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072282" cy="479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32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anose="020B0503020204020204"/>
              </a:rPr>
              <a:t>Send a letter to the housing provider and ask for </a:t>
            </a:r>
            <a:r>
              <a:rPr lang="en-US" altLang="en-US" sz="32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anose="020B0503020204020204"/>
              </a:rPr>
              <a:t>an </a:t>
            </a:r>
            <a:r>
              <a:rPr lang="en-US" altLang="en-US" sz="32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anose="020B0503020204020204"/>
              </a:rPr>
              <a:t>in-person meeting to appeal the denial</a:t>
            </a:r>
            <a:r>
              <a:rPr lang="en-US" altLang="en-US" sz="32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anose="020B0503020204020204"/>
              </a:rPr>
              <a:t>.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3200" b="0" i="0" dirty="0">
              <a:solidFill>
                <a:schemeClr val="tx1">
                  <a:lumMod val="95000"/>
                  <a:lumOff val="5000"/>
                </a:schemeClr>
              </a:solidFill>
              <a:latin typeface="Corbel" panose="020B0503020204020204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2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200" b="0" i="0" dirty="0" smtClean="0">
                <a:latin typeface="+mn-lt"/>
              </a:rPr>
              <a:t>In </a:t>
            </a:r>
            <a:r>
              <a:rPr lang="en-US" sz="3200" b="0" i="0" dirty="0">
                <a:latin typeface="+mn-lt"/>
              </a:rPr>
              <a:t>preparation, collect letters of support from individuals who can speak to your character, changes you have made in your life, and why you would make a good tenant, if approved</a:t>
            </a:r>
            <a:r>
              <a:rPr lang="en-US" sz="3200" b="0" i="0" dirty="0" smtClean="0">
                <a:latin typeface="+mn-lt"/>
              </a:rPr>
              <a:t>.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schemeClr val="bg1"/>
                </a:solidFill>
                <a:latin typeface="Corbel" panose="020B0503020204020204"/>
                <a:ea typeface="+mn-ea"/>
              </a:rPr>
              <a:t>.</a:t>
            </a:r>
            <a:endParaRPr lang="en-US" altLang="en-US" sz="2800" b="0" i="0" dirty="0">
              <a:solidFill>
                <a:schemeClr val="bg1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40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2400"/>
            <a:ext cx="9144000" cy="1600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685799" y="320458"/>
            <a:ext cx="7772401" cy="152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In </a:t>
            </a:r>
            <a:r>
              <a:rPr lang="en-US" sz="5200" u="sng" cap="small" dirty="0" smtClean="0">
                <a:solidFill>
                  <a:schemeClr val="bg1"/>
                </a:solidFill>
                <a:latin typeface="Corbel" panose="020B0503020204020204" pitchFamily="34" charset="0"/>
              </a:rPr>
              <a:t>New York</a:t>
            </a:r>
            <a:r>
              <a:rPr lang="en-US" sz="3900" cap="small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state</a:t>
            </a:r>
            <a:r>
              <a:rPr lang="en-US" altLang="en-US" sz="4000" b="0" i="0" dirty="0" smtClean="0">
                <a:solidFill>
                  <a:schemeClr val="bg1"/>
                </a:solidFill>
              </a:rPr>
              <a:t>, 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it is </a:t>
            </a:r>
            <a:r>
              <a:rPr lang="en-US" sz="4800" u="sng" dirty="0" smtClean="0">
                <a:solidFill>
                  <a:schemeClr val="bg1"/>
                </a:solidFill>
                <a:latin typeface="Corbel" panose="020B0503020204020204" pitchFamily="34" charset="0"/>
              </a:rPr>
              <a:t>also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 against the law to discriminate in housing because of a person’s: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b="0" i="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3800" b="0" i="0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endParaRPr lang="en-US" b="0" i="0" dirty="0"/>
          </a:p>
        </p:txBody>
      </p:sp>
      <p:sp>
        <p:nvSpPr>
          <p:cNvPr id="4" name="TextBox 3"/>
          <p:cNvSpPr txBox="1"/>
          <p:nvPr/>
        </p:nvSpPr>
        <p:spPr>
          <a:xfrm>
            <a:off x="-157316" y="1777797"/>
            <a:ext cx="39673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Race</a:t>
            </a:r>
          </a:p>
          <a:p>
            <a:pPr marL="914400" lvl="1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Color</a:t>
            </a:r>
          </a:p>
          <a:p>
            <a:pPr marL="914400" lvl="1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National Origin</a:t>
            </a:r>
          </a:p>
          <a:p>
            <a:pPr marL="914400" lvl="1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Sex</a:t>
            </a:r>
          </a:p>
          <a:p>
            <a:pPr marL="914400" lvl="1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Disability</a:t>
            </a:r>
          </a:p>
          <a:p>
            <a:pPr marL="914400" lvl="1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Familial Status</a:t>
            </a:r>
          </a:p>
          <a:p>
            <a:pPr marL="914400" lvl="1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Marital status</a:t>
            </a:r>
          </a:p>
          <a:p>
            <a:pPr marL="914400" lvl="1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Sexual orientation </a:t>
            </a:r>
          </a:p>
          <a:p>
            <a:pPr marL="914400" lvl="1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Gender Identity</a:t>
            </a:r>
          </a:p>
          <a:p>
            <a:pPr marL="914400" lvl="1" indent="-4572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Gender Expression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20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</p:txBody>
      </p:sp>
      <p:pic>
        <p:nvPicPr>
          <p:cNvPr id="2050" name="Picture 2" descr="New York state out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9" y="1752599"/>
            <a:ext cx="2476501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29000" y="1752600"/>
            <a:ext cx="5715000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Military Status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Age (over 18)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Creed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Arrest**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Source of Income*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Citizenship and immigration status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Domestic Violence Victim</a:t>
            </a:r>
            <a:endParaRPr lang="en-US" sz="24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843826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1800" b="0" i="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74320"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12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In addition to Federal protections on the basis of Race, Color, National Origin, Religion, Sex, Disability, and Familial Status.</a:t>
            </a:r>
            <a:endParaRPr lang="en-US" sz="1200" b="0" i="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" y="4254297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0" i="0" dirty="0"/>
          </a:p>
          <a:p>
            <a:endParaRPr lang="en-US" sz="1800" b="0" i="0" dirty="0" smtClean="0"/>
          </a:p>
          <a:p>
            <a:endParaRPr lang="en-US" sz="1800" b="0" i="0" dirty="0" smtClean="0"/>
          </a:p>
          <a:p>
            <a:endParaRPr lang="en-US" sz="1800" b="0" i="0" dirty="0" smtClean="0"/>
          </a:p>
          <a:p>
            <a:endParaRPr lang="en-US" sz="1200" b="0" i="0" dirty="0" smtClean="0"/>
          </a:p>
          <a:p>
            <a:r>
              <a:rPr lang="en-US" sz="1200" b="0" i="0" dirty="0" smtClean="0"/>
              <a:t>*Source </a:t>
            </a:r>
            <a:r>
              <a:rPr lang="en-US" sz="1200" b="0" i="0" dirty="0"/>
              <a:t>of income includes public assistance, Section 8, SSD, SSI, and court-ordered child support</a:t>
            </a:r>
            <a:r>
              <a:rPr lang="en-US" sz="1200" b="0" i="0" dirty="0" smtClean="0"/>
              <a:t>.</a:t>
            </a:r>
          </a:p>
          <a:p>
            <a:r>
              <a:rPr lang="en-US" sz="1200" b="0" i="0" dirty="0" smtClean="0"/>
              <a:t>** Arrest includes favorably resolved arrest, an </a:t>
            </a:r>
            <a:r>
              <a:rPr lang="en-US" sz="1200" b="0" i="0" dirty="0"/>
              <a:t>adjournment in contemplation of  </a:t>
            </a:r>
            <a:r>
              <a:rPr lang="en-US" sz="1200" b="0" i="0" dirty="0" smtClean="0"/>
              <a:t>dismissal (ACOD), and a </a:t>
            </a:r>
            <a:r>
              <a:rPr lang="en-US" sz="1200" b="0" i="0" dirty="0"/>
              <a:t>sealed conviction record, or a youthful offender </a:t>
            </a:r>
            <a:r>
              <a:rPr lang="en-US" sz="1200" b="0" i="0" dirty="0" smtClean="0"/>
              <a:t>adjudication.</a:t>
            </a:r>
          </a:p>
          <a:p>
            <a:endParaRPr lang="en-US" b="0" i="0" dirty="0" smtClean="0"/>
          </a:p>
          <a:p>
            <a:endParaRPr lang="en-US" sz="1200" b="0" i="0" dirty="0"/>
          </a:p>
          <a:p>
            <a:endParaRPr lang="en-US" sz="1200" b="0" i="0" dirty="0" smtClean="0"/>
          </a:p>
          <a:p>
            <a:endParaRPr lang="en-US" sz="1200" b="0" i="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Appealing Housing Denial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072282" cy="354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b="0" i="0" dirty="0">
                <a:latin typeface="+mn-lt"/>
              </a:rPr>
              <a:t>It may also be helpful to bring an advocate (i.e. attorney, social worker, faith leader, or family member) to the in-person appeal meeting to present a strong appeal and demonstrate that you have community support. </a:t>
            </a:r>
            <a:endParaRPr lang="en-US" altLang="en-US" sz="3600" b="0" i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schemeClr val="bg1"/>
                </a:solidFill>
                <a:latin typeface="Corbel" panose="020B0503020204020204"/>
                <a:ea typeface="+mn-ea"/>
              </a:rPr>
              <a:t>.</a:t>
            </a:r>
            <a:endParaRPr lang="en-US" altLang="en-US" sz="2800" b="0" i="0" dirty="0">
              <a:solidFill>
                <a:schemeClr val="bg1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13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Appealing Housing Denial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0722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4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Get the denial in </a:t>
            </a:r>
            <a:r>
              <a:rPr lang="en-US" altLang="en-US" sz="4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writing. </a:t>
            </a: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>
                  <a:lumMod val="75000"/>
                </a:schemeClr>
              </a:buClr>
            </a:pPr>
            <a:endParaRPr lang="en-US" altLang="en-US" sz="4400" b="0" i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400" b="0" i="0" dirty="0" smtClean="0">
                <a:latin typeface="+mn-lt"/>
              </a:rPr>
              <a:t>If </a:t>
            </a:r>
            <a:r>
              <a:rPr lang="en-US" sz="4400" b="0" i="0" dirty="0">
                <a:latin typeface="+mn-lt"/>
              </a:rPr>
              <a:t>you did not receive a written denial, request a letter stating the reason your application was </a:t>
            </a:r>
            <a:r>
              <a:rPr lang="en-US" sz="4400" b="0" i="0" dirty="0" smtClean="0">
                <a:latin typeface="+mn-lt"/>
              </a:rPr>
              <a:t>denied.</a:t>
            </a:r>
            <a:endParaRPr lang="en-US" sz="44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schemeClr val="bg1"/>
                </a:solidFill>
                <a:latin typeface="Corbel" panose="020B0503020204020204"/>
                <a:ea typeface="+mn-ea"/>
              </a:rPr>
              <a:t>.</a:t>
            </a:r>
            <a:endParaRPr lang="en-US" altLang="en-US" sz="2800" b="0" i="0" dirty="0">
              <a:solidFill>
                <a:schemeClr val="bg1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07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Appealing Housing Denial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18" y="1425142"/>
            <a:ext cx="9072282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latin typeface="+mn-lt"/>
              </a:rPr>
              <a:t>Timing matters. </a:t>
            </a:r>
            <a:endParaRPr lang="en-US" sz="24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b="0" i="0" dirty="0" smtClean="0">
                <a:latin typeface="+mn-lt"/>
              </a:rPr>
              <a:t>If </a:t>
            </a:r>
            <a:r>
              <a:rPr lang="en-US" sz="2400" b="0" i="0" dirty="0">
                <a:latin typeface="+mn-lt"/>
              </a:rPr>
              <a:t>the housing you applied for receives federal assistance, such as public housing or subsidized housing, the denial letter will specify a deadline to appeal. </a:t>
            </a:r>
            <a:endParaRPr lang="en-US" sz="24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b="0" i="0" dirty="0" smtClean="0">
                <a:latin typeface="+mn-lt"/>
              </a:rPr>
              <a:t>It </a:t>
            </a:r>
            <a:r>
              <a:rPr lang="en-US" sz="2400" b="0" i="0" dirty="0">
                <a:latin typeface="+mn-lt"/>
              </a:rPr>
              <a:t>is critical that your request for an </a:t>
            </a:r>
            <a:r>
              <a:rPr lang="en-US" sz="2400" b="0" i="0" dirty="0" smtClean="0">
                <a:latin typeface="+mn-lt"/>
              </a:rPr>
              <a:t>in-person </a:t>
            </a:r>
            <a:r>
              <a:rPr lang="en-US" sz="2400" b="0" i="0" dirty="0">
                <a:latin typeface="+mn-lt"/>
              </a:rPr>
              <a:t>appeal meeting be timely submitted and received. </a:t>
            </a:r>
            <a:endParaRPr lang="en-US" sz="24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b="0" i="0" dirty="0" smtClean="0">
                <a:latin typeface="+mn-lt"/>
              </a:rPr>
              <a:t>Private </a:t>
            </a:r>
            <a:r>
              <a:rPr lang="en-US" sz="2400" b="0" i="0" dirty="0">
                <a:latin typeface="+mn-lt"/>
              </a:rPr>
              <a:t>housing providers may or may not specify a deadline to appeal, but appealing promptly may be important while the property is still available.</a:t>
            </a:r>
            <a:endParaRPr lang="en-US" altLang="en-US" sz="24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schemeClr val="bg1"/>
                </a:solidFill>
                <a:latin typeface="Corbel" panose="020B0503020204020204"/>
                <a:ea typeface="+mn-ea"/>
              </a:rPr>
              <a:t>.</a:t>
            </a:r>
            <a:endParaRPr lang="en-US" altLang="en-US" sz="2800" b="0" i="0" dirty="0">
              <a:solidFill>
                <a:schemeClr val="bg1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50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Appealing Housing Denial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072282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b="0" i="0" dirty="0">
                <a:latin typeface="+mn-lt"/>
              </a:rPr>
              <a:t>Keep a record </a:t>
            </a:r>
            <a:r>
              <a:rPr lang="en-US" sz="3200" b="0" i="0" dirty="0" smtClean="0">
                <a:latin typeface="+mn-lt"/>
              </a:rPr>
              <a:t>of the </a:t>
            </a:r>
            <a:r>
              <a:rPr lang="en-US" sz="3200" b="0" i="0" dirty="0">
                <a:latin typeface="+mn-lt"/>
              </a:rPr>
              <a:t>written request for an in-person </a:t>
            </a:r>
            <a:r>
              <a:rPr lang="en-US" sz="3200" b="0" i="0" dirty="0" smtClean="0">
                <a:latin typeface="+mn-lt"/>
              </a:rPr>
              <a:t>appeal.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2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b="0" i="0" dirty="0" smtClean="0">
                <a:latin typeface="+mn-lt"/>
              </a:rPr>
              <a:t>The letter </a:t>
            </a:r>
            <a:r>
              <a:rPr lang="en-US" sz="3200" b="0" i="0" dirty="0">
                <a:latin typeface="+mn-lt"/>
              </a:rPr>
              <a:t>may be submitted by email, </a:t>
            </a:r>
            <a:r>
              <a:rPr lang="en-US" sz="3200" b="0" i="0" dirty="0" smtClean="0">
                <a:latin typeface="+mn-lt"/>
              </a:rPr>
              <a:t>certified mail</a:t>
            </a:r>
            <a:r>
              <a:rPr lang="en-US" sz="3200" b="0" i="0" dirty="0">
                <a:latin typeface="+mn-lt"/>
              </a:rPr>
              <a:t>, fax, or in person</a:t>
            </a:r>
            <a:r>
              <a:rPr lang="en-US" sz="3200" b="0" i="0" dirty="0" smtClean="0">
                <a:latin typeface="+mn-lt"/>
              </a:rPr>
              <a:t>.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2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b="0" i="0" dirty="0" smtClean="0">
                <a:latin typeface="+mn-lt"/>
              </a:rPr>
              <a:t> </a:t>
            </a:r>
            <a:r>
              <a:rPr lang="en-US" sz="3200" b="0" i="0" dirty="0">
                <a:latin typeface="+mn-lt"/>
              </a:rPr>
              <a:t>It is important to have documentation that the request was sent and received. </a:t>
            </a:r>
            <a:r>
              <a:rPr lang="en-US" altLang="en-US" sz="2800" b="0" i="0" dirty="0" smtClean="0">
                <a:solidFill>
                  <a:schemeClr val="bg1"/>
                </a:solidFill>
                <a:latin typeface="Corbel" panose="020B0503020204020204"/>
                <a:ea typeface="+mn-ea"/>
              </a:rPr>
              <a:t>.</a:t>
            </a:r>
            <a:endParaRPr lang="en-US" altLang="en-US" sz="2800" b="0" i="0" dirty="0">
              <a:solidFill>
                <a:schemeClr val="bg1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33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Appealing Housing Denial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0722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>
                <a:latin typeface="+mn-lt"/>
              </a:rPr>
              <a:t>Focus your appeal on the point(s) of concern. </a:t>
            </a: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 smtClean="0">
                <a:latin typeface="+mn-lt"/>
              </a:rPr>
              <a:t>Knowing </a:t>
            </a:r>
            <a:r>
              <a:rPr lang="en-US" sz="2800" b="0" i="0" dirty="0">
                <a:latin typeface="+mn-lt"/>
              </a:rPr>
              <a:t>the specific conviction(s) for which your application was denied and being prepared to address it will help strengthen your appeal. </a:t>
            </a:r>
            <a:endParaRPr lang="en-US" sz="2800" b="0" i="0" dirty="0" smtClean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b="0" i="0" dirty="0">
              <a:latin typeface="+mn-lt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 smtClean="0">
                <a:latin typeface="+mn-lt"/>
              </a:rPr>
              <a:t>If </a:t>
            </a:r>
            <a:r>
              <a:rPr lang="en-US" sz="2800" b="0" i="0" dirty="0">
                <a:latin typeface="+mn-lt"/>
              </a:rPr>
              <a:t>the housing provider used a third party or a credit reporting agency to conduct your criminal screening, the Fair Credit Reporting Act entitles you to request a copy of the report they received.</a:t>
            </a:r>
            <a:endParaRPr lang="en-US" altLang="en-US" sz="2800" b="0" i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42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8965" y="10200"/>
            <a:ext cx="914400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7196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0" i="0" spc="-60" dirty="0" smtClean="0">
              <a:solidFill>
                <a:prstClr val="white"/>
              </a:solidFill>
              <a:latin typeface="Corbel" panose="020B0503020204020204"/>
              <a:ea typeface="+mj-ea"/>
              <a:cs typeface="+mj-cs"/>
            </a:endParaRPr>
          </a:p>
          <a:p>
            <a:pPr algn="ctr"/>
            <a:r>
              <a:rPr lang="en-US" sz="7200" b="0" i="0" spc="-60" dirty="0" smtClean="0">
                <a:solidFill>
                  <a:prstClr val="white"/>
                </a:solidFill>
                <a:latin typeface="Corbel" panose="020B0503020204020204"/>
                <a:ea typeface="+mj-ea"/>
                <a:cs typeface="+mj-cs"/>
              </a:rPr>
              <a:t>Sample Appeal Letter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380753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5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5255" y="304800"/>
            <a:ext cx="914925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Sample Appeal Letter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676400"/>
            <a:ext cx="89198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400" b="0" i="0" dirty="0" smtClean="0">
                <a:latin typeface="+mn-lt"/>
                <a:ea typeface="Calibri" panose="020F0502020204030204" pitchFamily="34" charset="0"/>
              </a:rPr>
              <a:t>To:  (Housing Provider, Property Name, Address)</a:t>
            </a:r>
          </a:p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000" b="0" i="0" dirty="0" smtClean="0">
                <a:latin typeface="+mn-lt"/>
                <a:ea typeface="Calibri" panose="020F0502020204030204" pitchFamily="34" charset="0"/>
              </a:rPr>
              <a:t>_____________________</a:t>
            </a:r>
          </a:p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000" b="0" i="0" dirty="0" smtClean="0">
                <a:latin typeface="+mn-lt"/>
                <a:ea typeface="Calibri" panose="020F0502020204030204" pitchFamily="34" charset="0"/>
              </a:rPr>
              <a:t>_____________________</a:t>
            </a:r>
          </a:p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000" b="0" i="0" dirty="0" smtClean="0">
                <a:latin typeface="+mn-lt"/>
                <a:ea typeface="Calibri" panose="020F0502020204030204" pitchFamily="34" charset="0"/>
              </a:rPr>
              <a:t>_____________________</a:t>
            </a:r>
          </a:p>
          <a:p>
            <a:pPr lvl="0">
              <a:tabLst>
                <a:tab pos="533400" algn="l"/>
                <a:tab pos="2701925" algn="l"/>
              </a:tabLst>
            </a:pPr>
            <a:endParaRPr lang="en-US" altLang="en-US" sz="2000" b="0" i="0" dirty="0">
              <a:latin typeface="+mn-lt"/>
              <a:ea typeface="Calibri" panose="020F0502020204030204" pitchFamily="34" charset="0"/>
            </a:endParaRPr>
          </a:p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400" b="0" i="0" dirty="0" smtClean="0">
                <a:latin typeface="+mn-lt"/>
                <a:ea typeface="Calibri" panose="020F0502020204030204" pitchFamily="34" charset="0"/>
              </a:rPr>
              <a:t>Re</a:t>
            </a:r>
            <a:r>
              <a:rPr lang="en-US" altLang="en-US" sz="2400" b="0" i="0" dirty="0">
                <a:latin typeface="+mn-lt"/>
                <a:ea typeface="Calibri" panose="020F0502020204030204" pitchFamily="34" charset="0"/>
              </a:rPr>
              <a:t>: Requesting an in-person appeal meeting for your denial of my housing application based on </a:t>
            </a:r>
            <a:r>
              <a:rPr lang="en-US" altLang="en-US" sz="2400" b="0" i="0" dirty="0" smtClean="0">
                <a:latin typeface="+mn-lt"/>
                <a:ea typeface="Calibri" panose="020F0502020204030204" pitchFamily="34" charset="0"/>
              </a:rPr>
              <a:t>criminal </a:t>
            </a:r>
            <a:r>
              <a:rPr lang="en-US" altLang="en-US" sz="2400" b="0" i="0" dirty="0">
                <a:latin typeface="+mn-lt"/>
                <a:ea typeface="Calibri" panose="020F0502020204030204" pitchFamily="34" charset="0"/>
              </a:rPr>
              <a:t>screening </a:t>
            </a:r>
            <a:r>
              <a:rPr lang="en-US" altLang="en-US" sz="2400" b="0" i="0" dirty="0" smtClean="0">
                <a:latin typeface="+mn-lt"/>
                <a:ea typeface="Calibri" panose="020F0502020204030204" pitchFamily="34" charset="0"/>
              </a:rPr>
              <a:t>information</a:t>
            </a:r>
          </a:p>
          <a:p>
            <a:pPr lvl="0">
              <a:tabLst>
                <a:tab pos="533400" algn="l"/>
                <a:tab pos="2701925" algn="l"/>
              </a:tabLst>
            </a:pPr>
            <a:endParaRPr lang="en-US" altLang="en-US" sz="2000" b="0" i="0" dirty="0">
              <a:latin typeface="+mn-lt"/>
            </a:endParaRPr>
          </a:p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400" b="0" i="0" dirty="0">
                <a:latin typeface="+mn-lt"/>
                <a:ea typeface="Calibri" panose="020F0502020204030204" pitchFamily="34" charset="0"/>
              </a:rPr>
              <a:t>Dear</a:t>
            </a:r>
            <a:r>
              <a:rPr lang="en-US" altLang="en-US" sz="2400" b="0" i="0" u="sng" dirty="0">
                <a:latin typeface="+mn-lt"/>
                <a:ea typeface="Calibri" panose="020F0502020204030204" pitchFamily="34" charset="0"/>
              </a:rPr>
              <a:t> 	</a:t>
            </a:r>
            <a:r>
              <a:rPr lang="en-US" altLang="en-US" sz="2400" b="0" i="0" dirty="0" smtClean="0">
                <a:latin typeface="+mn-lt"/>
                <a:ea typeface="Calibri" panose="020F0502020204030204" pitchFamily="34" charset="0"/>
              </a:rPr>
              <a:t>,</a:t>
            </a:r>
            <a:r>
              <a:rPr lang="en-US" altLang="en-US" sz="2400" b="0" i="0" dirty="0" smtClean="0">
                <a:latin typeface="+mn-lt"/>
              </a:rPr>
              <a:t> </a:t>
            </a:r>
          </a:p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1200" b="0" i="0" dirty="0" smtClean="0">
                <a:latin typeface="+mn-lt"/>
                <a:ea typeface="Calibri" panose="020F0502020204030204" pitchFamily="34" charset="0"/>
              </a:rPr>
              <a:t>	(</a:t>
            </a:r>
            <a:r>
              <a:rPr lang="en-US" altLang="en-US" sz="1200" b="0" i="0" dirty="0">
                <a:latin typeface="+mn-lt"/>
                <a:ea typeface="Calibri" panose="020F0502020204030204" pitchFamily="34" charset="0"/>
              </a:rPr>
              <a:t>Name of Property Manager/Landlord</a:t>
            </a:r>
            <a:r>
              <a:rPr lang="en-US" altLang="en-US" sz="1200" b="0" i="0" dirty="0" smtClean="0">
                <a:latin typeface="+mn-lt"/>
                <a:ea typeface="Calibri" panose="020F0502020204030204" pitchFamily="34" charset="0"/>
              </a:rPr>
              <a:t>)</a:t>
            </a:r>
          </a:p>
          <a:p>
            <a:pPr lvl="0">
              <a:tabLst>
                <a:tab pos="533400" algn="l"/>
                <a:tab pos="2701925" algn="l"/>
              </a:tabLst>
            </a:pPr>
            <a:endParaRPr lang="en-US" altLang="en-US" sz="2000" b="0" i="0" dirty="0">
              <a:latin typeface="+mn-lt"/>
            </a:endParaRPr>
          </a:p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400" b="0" i="0" dirty="0" smtClean="0">
                <a:latin typeface="+mn-lt"/>
                <a:ea typeface="Calibri" panose="020F0502020204030204" pitchFamily="34" charset="0"/>
              </a:rPr>
              <a:t>I</a:t>
            </a:r>
            <a:r>
              <a:rPr lang="en-US" altLang="en-US" sz="2000" b="0" i="0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altLang="en-US" sz="2000" b="0" i="0" u="sng" dirty="0" smtClean="0">
                <a:latin typeface="+mn-lt"/>
                <a:ea typeface="Calibri" panose="020F0502020204030204" pitchFamily="34" charset="0"/>
              </a:rPr>
              <a:t>                                                  </a:t>
            </a:r>
            <a:r>
              <a:rPr lang="en-US" altLang="en-US" sz="2400" b="0" i="0" dirty="0" smtClean="0">
                <a:latin typeface="+mn-lt"/>
                <a:ea typeface="Calibri" panose="020F0502020204030204" pitchFamily="34" charset="0"/>
              </a:rPr>
              <a:t>am </a:t>
            </a:r>
            <a:r>
              <a:rPr lang="en-US" altLang="en-US" sz="2400" b="0" i="0" dirty="0">
                <a:latin typeface="+mn-lt"/>
                <a:ea typeface="Calibri" panose="020F0502020204030204" pitchFamily="34" charset="0"/>
              </a:rPr>
              <a:t>requesting an in-person meeting to appeal</a:t>
            </a:r>
            <a:endParaRPr lang="en-US" altLang="en-US" sz="2400" b="0" i="0" dirty="0">
              <a:latin typeface="+mn-lt"/>
            </a:endParaRPr>
          </a:p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000" b="0" i="0" dirty="0" smtClean="0">
                <a:latin typeface="+mn-lt"/>
                <a:ea typeface="Calibri" panose="020F0502020204030204" pitchFamily="34" charset="0"/>
              </a:rPr>
              <a:t>	</a:t>
            </a:r>
            <a:r>
              <a:rPr lang="en-US" altLang="en-US" sz="1200" b="0" i="0" dirty="0" smtClean="0">
                <a:latin typeface="+mn-lt"/>
                <a:ea typeface="Calibri" panose="020F0502020204030204" pitchFamily="34" charset="0"/>
              </a:rPr>
              <a:t>(</a:t>
            </a:r>
            <a:r>
              <a:rPr lang="en-US" altLang="en-US" sz="1200" b="0" i="0" dirty="0">
                <a:latin typeface="+mn-lt"/>
                <a:ea typeface="Calibri" panose="020F0502020204030204" pitchFamily="34" charset="0"/>
              </a:rPr>
              <a:t>Your Name)</a:t>
            </a:r>
            <a:endParaRPr lang="en-US" altLang="en-US" sz="1200" b="0" i="0" dirty="0">
              <a:latin typeface="+mn-lt"/>
            </a:endParaRPr>
          </a:p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400" b="0" i="0" dirty="0" smtClean="0">
                <a:latin typeface="+mn-lt"/>
                <a:ea typeface="Calibri" panose="020F0502020204030204" pitchFamily="34" charset="0"/>
              </a:rPr>
              <a:t>your </a:t>
            </a:r>
            <a:r>
              <a:rPr lang="en-US" altLang="en-US" sz="2400" b="0" i="0" dirty="0">
                <a:latin typeface="+mn-lt"/>
                <a:ea typeface="Calibri" panose="020F0502020204030204" pitchFamily="34" charset="0"/>
              </a:rPr>
              <a:t>denial of my application for housing </a:t>
            </a:r>
            <a:r>
              <a:rPr lang="en-US" altLang="en-US" sz="2400" b="0" i="0" dirty="0" smtClean="0">
                <a:latin typeface="+mn-lt"/>
                <a:ea typeface="Calibri" panose="020F0502020204030204" pitchFamily="34" charset="0"/>
              </a:rPr>
              <a:t>within ________________.</a:t>
            </a:r>
            <a:r>
              <a:rPr lang="en-US" altLang="en-US" sz="2000" b="0" i="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altLang="en-US" sz="2000" b="0" i="0" u="sng" dirty="0" smtClean="0">
                <a:latin typeface="+mn-lt"/>
                <a:ea typeface="Calibri" panose="020F0502020204030204" pitchFamily="34" charset="0"/>
              </a:rPr>
              <a:t>                                                        </a:t>
            </a:r>
            <a:r>
              <a:rPr lang="en-US" altLang="en-US" sz="2000" b="0" i="0" dirty="0" smtClean="0">
                <a:latin typeface="+mn-lt"/>
                <a:ea typeface="Calibri" panose="020F0502020204030204" pitchFamily="34" charset="0"/>
              </a:rPr>
              <a:t>                      </a:t>
            </a:r>
          </a:p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000" b="0" i="0" dirty="0" smtClean="0">
                <a:latin typeface="+mn-lt"/>
                <a:ea typeface="Calibri" panose="020F0502020204030204" pitchFamily="34" charset="0"/>
              </a:rPr>
              <a:t>                                                                                                                           </a:t>
            </a:r>
            <a:r>
              <a:rPr lang="en-US" altLang="en-US" sz="1200" b="0" i="0" dirty="0" smtClean="0">
                <a:latin typeface="+mn-lt"/>
                <a:ea typeface="Calibri" panose="020F0502020204030204" pitchFamily="34" charset="0"/>
              </a:rPr>
              <a:t>(</a:t>
            </a:r>
            <a:r>
              <a:rPr lang="en-US" altLang="en-US" sz="1200" b="0" i="0" dirty="0">
                <a:latin typeface="+mn-lt"/>
                <a:ea typeface="Calibri" panose="020F0502020204030204" pitchFamily="34" charset="0"/>
              </a:rPr>
              <a:t>Name or Address of Property)</a:t>
            </a:r>
            <a:endParaRPr lang="en-US" altLang="en-US" sz="1200" b="0" i="0" dirty="0">
              <a:latin typeface="+mn-lt"/>
            </a:endParaRPr>
          </a:p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000" b="0" i="0" dirty="0" smtClean="0">
                <a:latin typeface="+mn-lt"/>
                <a:ea typeface="Calibri" panose="020F0502020204030204" pitchFamily="34" charset="0"/>
              </a:rPr>
              <a:t>					</a:t>
            </a:r>
            <a:endParaRPr lang="en-US" altLang="en-US" sz="1200" b="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57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5255" y="304800"/>
            <a:ext cx="914925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Sample Appeal Letter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676400"/>
            <a:ext cx="891988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3400" algn="l"/>
                <a:tab pos="2701925" algn="l"/>
              </a:tabLst>
            </a:pPr>
            <a:r>
              <a:rPr lang="en-US" altLang="en-US" sz="2800" b="0" i="0" dirty="0">
                <a:latin typeface="+mn-lt"/>
                <a:ea typeface="Calibri" panose="020F0502020204030204" pitchFamily="34" charset="0"/>
              </a:rPr>
              <a:t>It appears that my application was denied due to the results of a criminal background screening. </a:t>
            </a:r>
          </a:p>
          <a:p>
            <a:pPr lvl="0">
              <a:tabLst>
                <a:tab pos="533400" algn="l"/>
                <a:tab pos="2701925" algn="l"/>
              </a:tabLst>
            </a:pPr>
            <a:endParaRPr lang="en-US" altLang="en-US" sz="2800" b="0" i="0" dirty="0">
              <a:latin typeface="+mn-lt"/>
              <a:ea typeface="Calibri" panose="020F0502020204030204" pitchFamily="34" charset="0"/>
            </a:endParaRPr>
          </a:p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800" b="0" i="0" dirty="0">
                <a:latin typeface="+mn-lt"/>
                <a:ea typeface="Calibri" panose="020F0502020204030204" pitchFamily="34" charset="0"/>
              </a:rPr>
              <a:t>In advance, please provide me with a copy of: </a:t>
            </a:r>
            <a:endParaRPr lang="en-US" altLang="en-US" sz="2800" b="0" i="0" dirty="0" smtClean="0">
              <a:latin typeface="+mn-lt"/>
              <a:ea typeface="Calibri" panose="020F0502020204030204" pitchFamily="34" charset="0"/>
            </a:endParaRPr>
          </a:p>
          <a:p>
            <a:pPr lvl="0">
              <a:tabLst>
                <a:tab pos="533400" algn="l"/>
                <a:tab pos="2701925" algn="l"/>
              </a:tabLst>
            </a:pPr>
            <a:endParaRPr lang="en-US" altLang="en-US" sz="2800" b="0" i="0" dirty="0">
              <a:latin typeface="+mn-lt"/>
              <a:ea typeface="Calibri" panose="020F0502020204030204" pitchFamily="34" charset="0"/>
            </a:endParaRPr>
          </a:p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800" b="0" i="0" dirty="0">
                <a:latin typeface="+mn-lt"/>
                <a:ea typeface="Calibri" panose="020F0502020204030204" pitchFamily="34" charset="0"/>
              </a:rPr>
              <a:t>1) the tenant selection plan (TSP), admissions &amp; continued occupancy </a:t>
            </a:r>
            <a:r>
              <a:rPr lang="en-US" altLang="en-US" sz="2800" b="0" i="0" dirty="0" smtClean="0">
                <a:latin typeface="+mn-lt"/>
                <a:ea typeface="Calibri" panose="020F0502020204030204" pitchFamily="34" charset="0"/>
              </a:rPr>
              <a:t>policy </a:t>
            </a:r>
            <a:r>
              <a:rPr lang="en-US" altLang="en-US" sz="2800" b="0" i="0" dirty="0">
                <a:latin typeface="+mn-lt"/>
                <a:ea typeface="Calibri" panose="020F0502020204030204" pitchFamily="34" charset="0"/>
              </a:rPr>
              <a:t>(ACOP), administrative plan, or, in the case of private housing, your eligibility requirements; </a:t>
            </a:r>
            <a:endParaRPr lang="en-US" altLang="en-US" sz="2800" b="0" i="0" dirty="0" smtClean="0">
              <a:latin typeface="+mn-lt"/>
              <a:ea typeface="Calibri" panose="020F0502020204030204" pitchFamily="34" charset="0"/>
            </a:endParaRPr>
          </a:p>
          <a:p>
            <a:pPr lvl="0">
              <a:tabLst>
                <a:tab pos="533400" algn="l"/>
                <a:tab pos="2701925" algn="l"/>
              </a:tabLst>
            </a:pPr>
            <a:endParaRPr lang="en-US" altLang="en-US" sz="2800" b="0" i="0" dirty="0">
              <a:latin typeface="+mn-lt"/>
              <a:ea typeface="Calibri" panose="020F0502020204030204" pitchFamily="34" charset="0"/>
            </a:endParaRPr>
          </a:p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800" b="0" i="0" dirty="0">
                <a:latin typeface="+mn-lt"/>
                <a:ea typeface="Calibri" panose="020F0502020204030204" pitchFamily="34" charset="0"/>
              </a:rPr>
              <a:t>2) a copy of any documentation used as a basis for your denial; </a:t>
            </a:r>
            <a:r>
              <a:rPr lang="en-US" altLang="en-US" sz="2800" b="0" i="0" dirty="0" smtClean="0">
                <a:latin typeface="+mn-lt"/>
                <a:ea typeface="Calibri" panose="020F0502020204030204" pitchFamily="34" charset="0"/>
              </a:rPr>
              <a:t>and</a:t>
            </a:r>
          </a:p>
          <a:p>
            <a:pPr lvl="0">
              <a:tabLst>
                <a:tab pos="533400" algn="l"/>
                <a:tab pos="2701925" algn="l"/>
              </a:tabLst>
            </a:pPr>
            <a:endParaRPr lang="en-US" altLang="en-US" sz="2800" b="0" i="0" dirty="0">
              <a:latin typeface="+mn-lt"/>
              <a:ea typeface="Calibri" panose="020F0502020204030204" pitchFamily="34" charset="0"/>
            </a:endParaRPr>
          </a:p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000" b="0" i="0" dirty="0">
                <a:latin typeface="+mn-lt"/>
                <a:ea typeface="Calibri" panose="020F0502020204030204" pitchFamily="34" charset="0"/>
              </a:rPr>
              <a:t/>
            </a:r>
            <a:br>
              <a:rPr lang="en-US" altLang="en-US" sz="2000" b="0" i="0" dirty="0">
                <a:latin typeface="+mn-lt"/>
                <a:ea typeface="Calibri" panose="020F0502020204030204" pitchFamily="34" charset="0"/>
              </a:rPr>
            </a:br>
            <a:endParaRPr lang="en-US" altLang="en-US" sz="800" b="0" i="0" dirty="0">
              <a:latin typeface="+mn-lt"/>
            </a:endParaRPr>
          </a:p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000" b="0" i="0" dirty="0">
                <a:latin typeface="+mn-lt"/>
                <a:ea typeface="Calibri" panose="020F0502020204030204" pitchFamily="34" charset="0"/>
              </a:rPr>
              <a:t/>
            </a:r>
            <a:br>
              <a:rPr lang="en-US" altLang="en-US" sz="2000" b="0" i="0" dirty="0">
                <a:latin typeface="+mn-lt"/>
                <a:ea typeface="Calibri" panose="020F0502020204030204" pitchFamily="34" charset="0"/>
              </a:rPr>
            </a:br>
            <a:endParaRPr lang="en-US" altLang="en-US" sz="800" b="0" i="0" dirty="0">
              <a:latin typeface="+mn-lt"/>
            </a:endParaRP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372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5255" y="304800"/>
            <a:ext cx="914925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Sample Appeal Letter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009" y="1320330"/>
            <a:ext cx="891988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3400" algn="l"/>
                <a:tab pos="2701925" algn="l"/>
              </a:tabLst>
            </a:pPr>
            <a:endParaRPr lang="en-US" altLang="en-US" sz="2800" b="0" i="0" dirty="0" smtClean="0">
              <a:latin typeface="+mn-lt"/>
              <a:ea typeface="Calibri" panose="020F0502020204030204" pitchFamily="34" charset="0"/>
            </a:endParaRPr>
          </a:p>
          <a:p>
            <a:pPr>
              <a:tabLst>
                <a:tab pos="533400" algn="l"/>
                <a:tab pos="2701925" algn="l"/>
              </a:tabLst>
            </a:pPr>
            <a:r>
              <a:rPr lang="en-US" altLang="en-US" sz="2800" b="0" i="0" dirty="0" smtClean="0">
                <a:latin typeface="+mn-lt"/>
                <a:ea typeface="Calibri" panose="020F0502020204030204" pitchFamily="34" charset="0"/>
              </a:rPr>
              <a:t>	3</a:t>
            </a:r>
            <a:r>
              <a:rPr lang="en-US" altLang="en-US" sz="2800" b="0" i="0" dirty="0">
                <a:latin typeface="+mn-lt"/>
                <a:ea typeface="Calibri" panose="020F0502020204030204" pitchFamily="34" charset="0"/>
              </a:rPr>
              <a:t>) a copy of my application. </a:t>
            </a:r>
          </a:p>
          <a:p>
            <a:r>
              <a:rPr lang="en-US" altLang="en-US" sz="2800" b="0" i="0" dirty="0" smtClean="0">
                <a:latin typeface="+mn-lt"/>
                <a:ea typeface="Calibri" panose="020F0502020204030204" pitchFamily="34" charset="0"/>
              </a:rPr>
              <a:t>	</a:t>
            </a:r>
            <a:endParaRPr lang="en-US" sz="2800" b="0" i="0" dirty="0"/>
          </a:p>
          <a:p>
            <a:r>
              <a:rPr lang="en-US" sz="2800" b="0" i="0" dirty="0">
                <a:latin typeface="+mn-lt"/>
              </a:rPr>
              <a:t> If a third party or credit reporting agency provided the criminal screening of my application, please provide a copy of the report you received. Please also provide me with all information I am entitled to receive pursuant to the Fair Credit Reporting Act so that I may obtain such screening information.</a:t>
            </a:r>
            <a:r>
              <a:rPr lang="en-US" sz="2800" b="0" i="0" dirty="0"/>
              <a:t> </a:t>
            </a:r>
            <a:r>
              <a:rPr lang="en-US" altLang="en-US" sz="2800" b="0" i="0" dirty="0" smtClean="0">
                <a:latin typeface="+mn-lt"/>
                <a:ea typeface="Calibri" panose="020F0502020204030204" pitchFamily="34" charset="0"/>
              </a:rPr>
              <a:t>This </a:t>
            </a:r>
            <a:r>
              <a:rPr lang="en-US" altLang="en-US" sz="2800" b="0" i="0" dirty="0">
                <a:latin typeface="+mn-lt"/>
                <a:ea typeface="Calibri" panose="020F0502020204030204" pitchFamily="34" charset="0"/>
              </a:rPr>
              <a:t>information may be sent to me at the mailing </a:t>
            </a:r>
            <a:r>
              <a:rPr lang="en-US" altLang="en-US" sz="2800" b="0" i="0" dirty="0" smtClean="0">
                <a:latin typeface="+mn-lt"/>
                <a:ea typeface="Calibri" panose="020F0502020204030204" pitchFamily="34" charset="0"/>
              </a:rPr>
              <a:t>address </a:t>
            </a:r>
            <a:r>
              <a:rPr lang="en-US" altLang="en-US" sz="2800" b="0" i="0" dirty="0">
                <a:latin typeface="+mn-lt"/>
                <a:ea typeface="Calibri" panose="020F0502020204030204" pitchFamily="34" charset="0"/>
              </a:rPr>
              <a:t>and/or email address provided below my </a:t>
            </a:r>
            <a:r>
              <a:rPr lang="en-US" altLang="en-US" sz="2800" b="0" i="0" dirty="0" smtClean="0">
                <a:latin typeface="+mn-lt"/>
                <a:ea typeface="Calibri" panose="020F0502020204030204" pitchFamily="34" charset="0"/>
              </a:rPr>
              <a:t>signature</a:t>
            </a:r>
            <a:r>
              <a:rPr lang="en-US" altLang="en-US" sz="2800" b="0" i="0" dirty="0">
                <a:latin typeface="+mn-lt"/>
                <a:ea typeface="Calibri" panose="020F0502020204030204" pitchFamily="34" charset="0"/>
              </a:rPr>
              <a:t>. </a:t>
            </a:r>
          </a:p>
          <a:p>
            <a:pPr lvl="0">
              <a:tabLst>
                <a:tab pos="533400" algn="l"/>
                <a:tab pos="270192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Sample Appeal Letter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676400"/>
            <a:ext cx="891988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3200" b="0" i="0" dirty="0" smtClean="0">
                <a:latin typeface="+mn-lt"/>
                <a:ea typeface="Calibri" panose="020F0502020204030204" pitchFamily="34" charset="0"/>
              </a:rPr>
              <a:t>At </a:t>
            </a:r>
            <a:r>
              <a:rPr lang="en-US" altLang="en-US" sz="3200" b="0" i="0" dirty="0">
                <a:latin typeface="+mn-lt"/>
                <a:ea typeface="Calibri" panose="020F0502020204030204" pitchFamily="34" charset="0"/>
              </a:rPr>
              <a:t>the appeal meeting, I am prepared to provide: (Check all that apply</a:t>
            </a:r>
            <a:r>
              <a:rPr lang="en-US" altLang="en-US" sz="3200" b="0" i="0" dirty="0" smtClean="0">
                <a:latin typeface="+mn-lt"/>
                <a:ea typeface="Calibri" panose="020F0502020204030204" pitchFamily="34" charset="0"/>
              </a:rPr>
              <a:t>.)</a:t>
            </a:r>
            <a:r>
              <a:rPr lang="en-US" altLang="en-US" sz="3200" b="0" i="0" dirty="0">
                <a:latin typeface="+mn-lt"/>
                <a:ea typeface="Calibri" panose="020F0502020204030204" pitchFamily="34" charset="0"/>
              </a:rPr>
              <a:t/>
            </a:r>
            <a:br>
              <a:rPr lang="en-US" altLang="en-US" sz="3200" b="0" i="0" dirty="0">
                <a:latin typeface="+mn-lt"/>
                <a:ea typeface="Calibri" panose="020F0502020204030204" pitchFamily="34" charset="0"/>
              </a:rPr>
            </a:br>
            <a:endParaRPr lang="en-US" altLang="en-US" sz="3200" b="0" i="0" dirty="0">
              <a:latin typeface="+mn-lt"/>
            </a:endParaRP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tabLst>
                <a:tab pos="533400" algn="l"/>
                <a:tab pos="2701925" algn="l"/>
              </a:tabLst>
            </a:pPr>
            <a:r>
              <a:rPr lang="en-US" altLang="en-US" sz="3200" b="0" i="0" dirty="0">
                <a:latin typeface="+mn-lt"/>
                <a:ea typeface="Calibri" panose="020F0502020204030204" pitchFamily="34" charset="0"/>
              </a:rPr>
              <a:t>Character reference(s</a:t>
            </a:r>
            <a:r>
              <a:rPr lang="en-US" altLang="en-US" sz="3200" b="0" i="0" dirty="0" smtClean="0">
                <a:latin typeface="+mn-lt"/>
                <a:ea typeface="Calibri" panose="020F0502020204030204" pitchFamily="34" charset="0"/>
              </a:rPr>
              <a:t>)</a:t>
            </a: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tabLst>
                <a:tab pos="533400" algn="l"/>
                <a:tab pos="2701925" algn="l"/>
              </a:tabLst>
            </a:pPr>
            <a:r>
              <a:rPr lang="en-US" altLang="en-US" sz="3200" b="0" i="0" dirty="0" smtClean="0">
                <a:latin typeface="+mn-lt"/>
                <a:ea typeface="Calibri" panose="020F0502020204030204" pitchFamily="34" charset="0"/>
              </a:rPr>
              <a:t>Former </a:t>
            </a:r>
            <a:r>
              <a:rPr lang="en-US" altLang="en-US" sz="3200" b="0" i="0" dirty="0">
                <a:latin typeface="+mn-lt"/>
                <a:ea typeface="Calibri" panose="020F0502020204030204" pitchFamily="34" charset="0"/>
              </a:rPr>
              <a:t>rental reference(s</a:t>
            </a:r>
            <a:r>
              <a:rPr lang="en-US" altLang="en-US" sz="3200" b="0" i="0" dirty="0" smtClean="0">
                <a:latin typeface="+mn-lt"/>
                <a:ea typeface="Calibri" panose="020F0502020204030204" pitchFamily="34" charset="0"/>
              </a:rPr>
              <a:t>)</a:t>
            </a: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tabLst>
                <a:tab pos="533400" algn="l"/>
                <a:tab pos="2701925" algn="l"/>
              </a:tabLst>
            </a:pPr>
            <a:r>
              <a:rPr lang="en-US" altLang="en-US" sz="3200" b="0" i="0" dirty="0" smtClean="0">
                <a:latin typeface="+mn-lt"/>
              </a:rPr>
              <a:t>Employer reference(s)</a:t>
            </a: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tabLst>
                <a:tab pos="533400" algn="l"/>
                <a:tab pos="2701925" algn="l"/>
              </a:tabLst>
            </a:pPr>
            <a:r>
              <a:rPr lang="en-US" altLang="en-US" sz="3200" b="0" i="0" dirty="0" smtClean="0">
                <a:latin typeface="+mn-lt"/>
              </a:rPr>
              <a:t>Court document(s) or related records</a:t>
            </a: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tabLst>
                <a:tab pos="533400" algn="l"/>
                <a:tab pos="2701925" algn="l"/>
              </a:tabLst>
            </a:pPr>
            <a:r>
              <a:rPr lang="en-US" altLang="en-US" sz="3200" b="0" i="0" dirty="0" smtClean="0">
                <a:latin typeface="+mn-lt"/>
              </a:rPr>
              <a:t>Evidence of rehabilitation effort(s)</a:t>
            </a: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tabLst>
                <a:tab pos="533400" algn="l"/>
                <a:tab pos="2701925" algn="l"/>
              </a:tabLst>
            </a:pPr>
            <a:r>
              <a:rPr lang="en-US" altLang="en-US" sz="3200" b="0" i="0" dirty="0" smtClean="0">
                <a:latin typeface="+mn-lt"/>
              </a:rPr>
              <a:t>Other ______________</a:t>
            </a:r>
            <a:endParaRPr lang="en-US" altLang="en-US" sz="3200" b="0" i="0" dirty="0">
              <a:latin typeface="+mn-lt"/>
            </a:endParaRPr>
          </a:p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000" b="0" i="0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altLang="en-US" sz="2000" b="0" i="0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altLang="en-US" sz="800" b="0" i="0" dirty="0">
              <a:latin typeface="Arial" panose="020B0604020202020204" pitchFamily="34" charset="0"/>
            </a:endParaRP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811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197798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609600" y="308015"/>
            <a:ext cx="8153400" cy="1736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3900" b="0" i="0" dirty="0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t is against </a:t>
            </a:r>
            <a:r>
              <a:rPr lang="en-US" sz="4800" u="sng" dirty="0">
                <a:solidFill>
                  <a:schemeClr val="bg1"/>
                </a:solidFill>
                <a:latin typeface="Corbel" panose="020B0503020204020204" pitchFamily="34" charset="0"/>
              </a:rPr>
              <a:t>F</a:t>
            </a:r>
            <a:r>
              <a:rPr lang="en-US" sz="4800" u="sng" dirty="0" smtClean="0">
                <a:solidFill>
                  <a:schemeClr val="bg1"/>
                </a:solidFill>
                <a:latin typeface="Corbel" panose="020B0503020204020204" pitchFamily="34" charset="0"/>
              </a:rPr>
              <a:t>ederal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 (U.S. Government) Fair Housing </a:t>
            </a:r>
            <a:r>
              <a:rPr lang="en-US" sz="3900" b="0" i="0" dirty="0">
                <a:solidFill>
                  <a:schemeClr val="bg1"/>
                </a:solidFill>
                <a:latin typeface="Corbel" panose="020B0503020204020204" pitchFamily="34" charset="0"/>
              </a:rPr>
              <a:t>L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aw to discriminate in housing because of a person’s: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b="0" i="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3800" b="0" i="0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endParaRPr lang="en-US" b="0" i="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" y="2293374"/>
            <a:ext cx="8915400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solidFill>
                  <a:schemeClr val="tx2"/>
                </a:solidFill>
                <a:latin typeface="Corbel" panose="020B0503020204020204" pitchFamily="34" charset="0"/>
              </a:rPr>
              <a:t>Race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solidFill>
                  <a:schemeClr val="tx2"/>
                </a:solidFill>
                <a:latin typeface="Corbel" panose="020B0503020204020204" pitchFamily="34" charset="0"/>
              </a:rPr>
              <a:t>Color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solidFill>
                  <a:schemeClr val="tx2"/>
                </a:solidFill>
                <a:latin typeface="Corbel" panose="020B0503020204020204" pitchFamily="34" charset="0"/>
              </a:rPr>
              <a:t>National Origin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solidFill>
                  <a:schemeClr val="tx2"/>
                </a:solidFill>
                <a:latin typeface="Corbel" panose="020B0503020204020204" pitchFamily="34" charset="0"/>
              </a:rPr>
              <a:t>Religion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Disability 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Familial Status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solidFill>
                  <a:schemeClr val="tx2"/>
                </a:solidFill>
                <a:latin typeface="Corbel" panose="020B0503020204020204" pitchFamily="34" charset="0"/>
              </a:rPr>
              <a:t>Sex </a:t>
            </a:r>
            <a:r>
              <a:rPr lang="en-US" sz="28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including Sexual Orientation and Gender Identity</a:t>
            </a:r>
            <a:endParaRPr lang="en-US" sz="2800" b="0" i="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1028" name="Picture 4" descr="Image result for us map out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96" y="2047415"/>
            <a:ext cx="4917104" cy="305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Sample Appeal Letter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295400"/>
            <a:ext cx="899608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33400" algn="l"/>
                <a:tab pos="2701925" algn="l"/>
              </a:tabLst>
            </a:pPr>
            <a:r>
              <a:rPr lang="en-US" altLang="en-US" sz="2000" b="0" i="0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altLang="en-US" sz="2000" b="0" i="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altLang="en-US" sz="3600" b="0" i="0" dirty="0" smtClean="0">
                <a:latin typeface="+mn-lt"/>
                <a:ea typeface="Calibri" panose="020F0502020204030204" pitchFamily="34" charset="0"/>
              </a:rPr>
              <a:t>NYSHRL states that housing providers cannot discriminate based on arrest records, which includes </a:t>
            </a:r>
            <a:r>
              <a:rPr lang="en-US" sz="3600" b="0" i="0" dirty="0" smtClean="0">
                <a:latin typeface="+mn-lt"/>
              </a:rPr>
              <a:t>favorably </a:t>
            </a:r>
            <a:r>
              <a:rPr lang="en-US" sz="3600" b="0" i="0" dirty="0">
                <a:latin typeface="+mn-lt"/>
              </a:rPr>
              <a:t>resolved arrest, an adjournment in contemplation of  dismissal (ACOD), </a:t>
            </a:r>
            <a:r>
              <a:rPr lang="en-US" sz="3600" b="0" i="0" dirty="0" smtClean="0">
                <a:latin typeface="+mn-lt"/>
              </a:rPr>
              <a:t>a </a:t>
            </a:r>
            <a:r>
              <a:rPr lang="en-US" sz="3600" b="0" i="0" dirty="0">
                <a:latin typeface="+mn-lt"/>
              </a:rPr>
              <a:t>sealed conviction record, or a youthful offender </a:t>
            </a:r>
            <a:r>
              <a:rPr lang="en-US" sz="3600" b="0" i="0" dirty="0" smtClean="0">
                <a:latin typeface="+mn-lt"/>
              </a:rPr>
              <a:t>adjudication.   </a:t>
            </a:r>
          </a:p>
          <a:p>
            <a:pPr lvl="0">
              <a:tabLst>
                <a:tab pos="533400" algn="l"/>
                <a:tab pos="2701925" algn="l"/>
              </a:tabLst>
            </a:pPr>
            <a:endParaRPr lang="en-US" altLang="en-US" sz="2800" b="0" i="0" dirty="0">
              <a:latin typeface="+mn-lt"/>
              <a:ea typeface="Calibri" panose="020F0502020204030204" pitchFamily="34" charset="0"/>
            </a:endParaRPr>
          </a:p>
          <a:p>
            <a:pPr lvl="0">
              <a:tabLst>
                <a:tab pos="533400" algn="l"/>
                <a:tab pos="2701925" algn="l"/>
              </a:tabLst>
            </a:pPr>
            <a:endParaRPr lang="en-US" altLang="en-US" sz="2000" b="0" i="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711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Sample Appeal Letter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295400"/>
            <a:ext cx="899608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33400" algn="l"/>
                <a:tab pos="2701925" algn="l"/>
              </a:tabLst>
            </a:pPr>
            <a:r>
              <a:rPr lang="en-US" sz="16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 </a:t>
            </a:r>
          </a:p>
          <a:p>
            <a:pPr marL="342900" lvl="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Housing providers may violate fair housing laws if they exclude applicants based upon prior arrests not resulting in conviction.</a:t>
            </a:r>
          </a:p>
          <a:p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 </a:t>
            </a:r>
          </a:p>
          <a:p>
            <a:pPr marL="342900" lvl="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Housing providers </a:t>
            </a:r>
            <a:r>
              <a:rPr lang="en-US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should not 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impose a “blanket ban” that denies housing to applicants convicted for criminal activity without considering mitigating information such as</a:t>
            </a:r>
            <a:r>
              <a:rPr lang="en-US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</a:t>
            </a:r>
          </a:p>
          <a:p>
            <a:pPr lvl="0">
              <a:buClr>
                <a:schemeClr val="accent1">
                  <a:lumMod val="75000"/>
                </a:schemeClr>
              </a:buClr>
            </a:pP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 facts or circumstances surrounding the criminal </a:t>
            </a:r>
            <a:r>
              <a:rPr lang="en-US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conduct.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 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age of the individual at the time of </a:t>
            </a:r>
            <a:r>
              <a:rPr lang="en-US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conviction.</a:t>
            </a:r>
          </a:p>
          <a:p>
            <a:pPr lvl="1"/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How much time has passed since the criminal activity </a:t>
            </a:r>
            <a:r>
              <a:rPr lang="en-US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occurred.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259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Sample Appeal Letter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295400"/>
            <a:ext cx="899608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33400" algn="l"/>
                <a:tab pos="2701925" algn="l"/>
              </a:tabLst>
            </a:pPr>
            <a:r>
              <a:rPr lang="en-US" sz="16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 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Evidence of maintained good tenant history (prior to or following </a:t>
            </a:r>
            <a:r>
              <a:rPr lang="en-US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conviction).</a:t>
            </a:r>
          </a:p>
          <a:p>
            <a:pPr lvl="1"/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Evidence of rehabilitation </a:t>
            </a:r>
            <a:r>
              <a:rPr lang="en-US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efforts.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sz="2400" b="0" i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sz="2800" b="0" i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sz="2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Housing providers are </a:t>
            </a:r>
            <a:r>
              <a:rPr lang="en-US" sz="2800" b="0" i="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prohibited from intentional discrimination</a:t>
            </a:r>
            <a:r>
              <a:rPr lang="en-US" sz="28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Intentional discrimination results when housing providers treat applicants with similar criminal histories unequally due to their race, national origin, or other protected characteristic.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371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2287" y="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Sample Appeal Letter</a:t>
            </a:r>
            <a:endParaRPr lang="en-US" sz="48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295400"/>
            <a:ext cx="899608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33400" algn="l"/>
                <a:tab pos="2701925" algn="l"/>
              </a:tabLst>
            </a:pPr>
            <a:r>
              <a:rPr lang="en-US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Your 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written response to this request for a meeting to appeal your denial of my housing application is appreciated within ten (10) days of the date of the letter. If I do not hear back from you, I will assume that you have denied this request. Thank you for your time and consideration in this matter</a:t>
            </a:r>
            <a:r>
              <a:rPr lang="en-US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</a:t>
            </a:r>
          </a:p>
          <a:p>
            <a:endParaRPr lang="en-US" sz="1600" b="0" i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en-US" sz="1600" b="0" i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lvl="0"/>
            <a:r>
              <a:rPr lang="en-US" sz="16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Sincerely,</a:t>
            </a:r>
          </a:p>
          <a:p>
            <a:r>
              <a:rPr lang="en-US" sz="16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 </a:t>
            </a:r>
          </a:p>
          <a:p>
            <a:pPr lvl="0"/>
            <a:r>
              <a:rPr lang="en-US" sz="16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Signature</a:t>
            </a:r>
            <a:r>
              <a:rPr lang="en-US" sz="16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:_______________________________________________________________</a:t>
            </a:r>
          </a:p>
          <a:p>
            <a:pPr lvl="0"/>
            <a:endParaRPr lang="en-US" sz="1600" b="0" i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16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Name:_________________________________________________________________</a:t>
            </a:r>
          </a:p>
          <a:p>
            <a:endParaRPr lang="en-US" sz="1600" b="0" i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16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Address:______________________________________________________________</a:t>
            </a:r>
          </a:p>
          <a:p>
            <a:endParaRPr lang="en-US" sz="1600" b="0" i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16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Email:_________________________________________________________________</a:t>
            </a:r>
          </a:p>
          <a:p>
            <a:r>
              <a:rPr lang="en-US" sz="16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	(Only provide your email address if you are able to check it daily.)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625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799"/>
            <a:ext cx="9144000" cy="12801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50622"/>
            <a:ext cx="8854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How Do You Protect Your</a:t>
            </a:r>
            <a:br>
              <a:rPr lang="en-US" altLang="en-US" sz="4000" b="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</a:br>
            <a:r>
              <a:rPr lang="en-US" altLang="en-US" sz="4000" b="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Fair Housing Rights?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" y="1828800"/>
            <a:ext cx="9220200" cy="428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3200" i="0" dirty="0">
                <a:solidFill>
                  <a:schemeClr val="accent1"/>
                </a:solidFill>
                <a:latin typeface="Corbel" panose="020B0503020204020204"/>
                <a:ea typeface="+mn-ea"/>
              </a:rPr>
              <a:t>Anyone who believes he or she has </a:t>
            </a:r>
            <a:r>
              <a:rPr lang="en-US" altLang="en-US" sz="3200" i="0" dirty="0" smtClean="0">
                <a:solidFill>
                  <a:schemeClr val="accent1"/>
                </a:solidFill>
                <a:latin typeface="Corbel" panose="020B0503020204020204"/>
                <a:ea typeface="+mn-ea"/>
              </a:rPr>
              <a:t>been discriminated </a:t>
            </a:r>
            <a:r>
              <a:rPr lang="en-US" altLang="en-US" sz="3200" i="0" dirty="0">
                <a:solidFill>
                  <a:schemeClr val="accent1"/>
                </a:solidFill>
                <a:latin typeface="Corbel" panose="020B0503020204020204"/>
                <a:ea typeface="+mn-ea"/>
              </a:rPr>
              <a:t>against can file a complaint. </a:t>
            </a:r>
            <a:endParaRPr lang="en-US" altLang="en-US" sz="200" i="0" dirty="0" smtClean="0">
              <a:solidFill>
                <a:schemeClr val="accent1"/>
              </a:solidFill>
              <a:latin typeface="Corbel" panose="020B0503020204020204"/>
              <a:ea typeface="+mn-ea"/>
            </a:endParaRPr>
          </a:p>
          <a:p>
            <a:pPr marL="182880" lvl="0" indent="-18288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 </a:t>
            </a: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If you want to discuss options, or obtain help from a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professional </a:t>
            </a: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Fair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Housing advocate…</a:t>
            </a: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182880" lvl="0" indent="-18288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3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</a:rPr>
              <a:t>Contact </a:t>
            </a:r>
            <a:r>
              <a:rPr lang="en-US" alt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</a:rPr>
              <a:t>Long Island Housing </a:t>
            </a:r>
            <a:r>
              <a:rPr lang="en-US" altLang="en-US" sz="3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</a:rPr>
              <a:t>Services, Inc.</a:t>
            </a:r>
            <a:endParaRPr lang="en-US" altLang="en-US" sz="36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</a:endParaRPr>
          </a:p>
          <a:p>
            <a:pPr marL="182880" lvl="0" indent="-18288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36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(631</a:t>
            </a:r>
            <a:r>
              <a:rPr lang="en-US" altLang="en-US" sz="360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) </a:t>
            </a:r>
            <a:r>
              <a:rPr lang="en-US" altLang="en-US" sz="36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567-5111 ext. 375</a:t>
            </a:r>
          </a:p>
          <a:p>
            <a:pPr marL="182880" lvl="0" indent="-18288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3600" i="0" u="sng" dirty="0" smtClean="0">
                <a:solidFill>
                  <a:srgbClr val="00B0F0"/>
                </a:solidFill>
                <a:latin typeface="Corbel" panose="020B0503020204020204"/>
                <a:ea typeface="+mn-ea"/>
                <a:hlinkClick r:id="rId2"/>
              </a:rPr>
              <a:t>info@LIFairHousing.org</a:t>
            </a:r>
            <a:r>
              <a:rPr lang="en-US" altLang="en-US" sz="3600" i="0" u="sng" dirty="0" smtClean="0">
                <a:solidFill>
                  <a:srgbClr val="00B0F0"/>
                </a:solidFill>
                <a:latin typeface="Corbel" panose="020B0503020204020204"/>
                <a:ea typeface="+mn-ea"/>
              </a:rPr>
              <a:t> </a:t>
            </a:r>
            <a:endParaRPr lang="en-US" altLang="en-US" sz="1800" i="0" u="sng" dirty="0">
              <a:solidFill>
                <a:srgbClr val="00B0F0"/>
              </a:solidFill>
              <a:latin typeface="Corbel" panose="020B0503020204020204"/>
              <a:ea typeface="+mn-ea"/>
            </a:endParaRPr>
          </a:p>
          <a:p>
            <a:pPr marL="182880" lvl="0" indent="-18288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endParaRPr lang="en-US" altLang="en-US" sz="19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64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59" y="294638"/>
            <a:ext cx="9144000" cy="1897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04800"/>
            <a:ext cx="915976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Call </a:t>
            </a:r>
            <a:r>
              <a:rPr lang="en-US" altLang="en-US" sz="440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Long Island Housing </a:t>
            </a:r>
            <a:r>
              <a:rPr lang="en-US" altLang="en-US" sz="4400" i="0" spc="-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Services, Inc.</a:t>
            </a:r>
            <a:r>
              <a:rPr lang="en-US" altLang="en-US" sz="2500" b="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/>
            </a:r>
            <a:br>
              <a:rPr lang="en-US" altLang="en-US" sz="2500" b="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</a:br>
            <a:r>
              <a:rPr lang="en-US" altLang="en-US" sz="3600" b="0" i="0" spc="-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631-567-5111 ext. 375</a:t>
            </a:r>
          </a:p>
          <a:p>
            <a:pPr algn="ctr"/>
            <a:r>
              <a:rPr lang="en-US" altLang="en-US" sz="3600" b="0" i="0" spc="-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info@LIFairHousing.org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0856" y="2514600"/>
            <a:ext cx="1507144" cy="53553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defRPr/>
            </a:pPr>
            <a:r>
              <a:rPr kumimoji="1" lang="en-US" altLang="en-US" sz="3200" i="0" kern="0" dirty="0">
                <a:solidFill>
                  <a:schemeClr val="accent1"/>
                </a:solidFill>
                <a:latin typeface="Corbel" panose="020B0503020204020204"/>
                <a:ea typeface="+mn-ea"/>
              </a:rPr>
              <a:t>Federal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940987"/>
            <a:ext cx="5029200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2000" b="0" i="0" dirty="0">
                <a:latin typeface="Corbel" panose="020B0503020204020204"/>
                <a:ea typeface="+mn-ea"/>
              </a:rPr>
              <a:t>U.S. Department of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2000" b="0" i="0" dirty="0">
                <a:latin typeface="Corbel" panose="020B0503020204020204"/>
                <a:ea typeface="+mn-ea"/>
              </a:rPr>
              <a:t> Housing and Urban Development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2000" b="0" i="0" dirty="0">
                <a:latin typeface="Corbel" panose="020B0503020204020204"/>
                <a:ea typeface="+mn-ea"/>
              </a:rPr>
              <a:t>New York FHEO Office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2000" b="0" i="0" dirty="0">
                <a:latin typeface="Corbel" panose="020B0503020204020204"/>
                <a:ea typeface="+mn-ea"/>
              </a:rPr>
              <a:t>26 Federal Plaza, Room 3532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2000" b="0" i="0" dirty="0">
                <a:latin typeface="Corbel" panose="020B0503020204020204"/>
                <a:ea typeface="+mn-ea"/>
              </a:rPr>
              <a:t>New York, NY </a:t>
            </a:r>
            <a:r>
              <a:rPr lang="en-US" sz="2000" b="0" i="0" dirty="0" smtClean="0">
                <a:latin typeface="Corbel" panose="020B0503020204020204"/>
                <a:ea typeface="+mn-ea"/>
              </a:rPr>
              <a:t>10278-0068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1200" b="0" i="0" dirty="0">
                <a:latin typeface="Corbel" panose="020B0503020204020204"/>
                <a:ea typeface="+mn-ea"/>
                <a:hlinkClick r:id="rId3"/>
              </a:rPr>
              <a:t>https://www.hud.gov/program_offices/fair_housing_equal_opp/online-complaint</a:t>
            </a:r>
            <a:endParaRPr lang="en-US" sz="1200" b="0" i="0" dirty="0">
              <a:latin typeface="Corbel" panose="020B0503020204020204"/>
              <a:ea typeface="+mn-ea"/>
            </a:endParaRPr>
          </a:p>
          <a:p>
            <a:pPr lvl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endParaRPr lang="en-US" sz="20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2971800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lvl="0" indent="-18288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2000" b="0" i="0" dirty="0">
                <a:latin typeface="Corbel" panose="020B0503020204020204"/>
                <a:ea typeface="+mn-ea"/>
              </a:rPr>
              <a:t>N.Y. State Division of Human Rights</a:t>
            </a:r>
          </a:p>
          <a:p>
            <a:pPr marL="182880" lvl="0" indent="-18288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2000" b="0" i="0" dirty="0">
                <a:latin typeface="Corbel" panose="020B0503020204020204"/>
                <a:ea typeface="+mn-ea"/>
              </a:rPr>
              <a:t>One Fordham Plaza, 4</a:t>
            </a:r>
            <a:r>
              <a:rPr lang="en-US" sz="2000" b="0" i="0" baseline="30000" dirty="0">
                <a:latin typeface="Corbel" panose="020B0503020204020204"/>
                <a:ea typeface="+mn-ea"/>
              </a:rPr>
              <a:t>th</a:t>
            </a:r>
            <a:r>
              <a:rPr lang="en-US" sz="2000" b="0" i="0" dirty="0">
                <a:latin typeface="Corbel" panose="020B0503020204020204"/>
                <a:ea typeface="+mn-ea"/>
              </a:rPr>
              <a:t> Floor</a:t>
            </a:r>
          </a:p>
          <a:p>
            <a:pPr marL="182880" lvl="0" indent="-18288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2000" b="0" i="0" dirty="0">
                <a:latin typeface="Corbel" panose="020B0503020204020204"/>
                <a:ea typeface="+mn-ea"/>
              </a:rPr>
              <a:t>Bronx, NY </a:t>
            </a:r>
            <a:r>
              <a:rPr lang="en-US" sz="2000" b="0" i="0" dirty="0" smtClean="0">
                <a:latin typeface="Corbel" panose="020B0503020204020204"/>
                <a:ea typeface="+mn-ea"/>
              </a:rPr>
              <a:t>10458</a:t>
            </a:r>
          </a:p>
          <a:p>
            <a:pPr marL="182880" lvl="0" indent="-18288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1200" b="0" i="0" dirty="0">
                <a:latin typeface="Corbel" panose="020B0503020204020204"/>
                <a:ea typeface="+mn-ea"/>
                <a:hlinkClick r:id="rId4"/>
              </a:rPr>
              <a:t>https://dhr.ny.gov/complaint</a:t>
            </a:r>
            <a:endParaRPr lang="en-US" sz="1200" b="0" i="0" dirty="0">
              <a:latin typeface="Corbel" panose="020B0503020204020204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0758" y="2514600"/>
            <a:ext cx="115448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defRPr/>
            </a:pPr>
            <a:r>
              <a:rPr kumimoji="1" lang="en-US" altLang="en-US" sz="3200" i="0" kern="0" dirty="0">
                <a:solidFill>
                  <a:schemeClr val="accent1"/>
                </a:solidFill>
                <a:latin typeface="Corbel" panose="020B0503020204020204"/>
                <a:ea typeface="+mn-ea"/>
              </a:rPr>
              <a:t>State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4724400"/>
            <a:ext cx="4572000" cy="19513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defRPr/>
            </a:pPr>
            <a:r>
              <a:rPr kumimoji="1" lang="en-US" altLang="en-US" sz="3200" i="0" kern="0" dirty="0">
                <a:solidFill>
                  <a:schemeClr val="accent1"/>
                </a:solidFill>
                <a:latin typeface="Corbel" panose="020B0503020204020204"/>
                <a:ea typeface="+mn-ea"/>
              </a:rPr>
              <a:t>Nassau County</a:t>
            </a:r>
          </a:p>
          <a:p>
            <a:pPr lvl="0" algn="ctr">
              <a:defRPr/>
            </a:pPr>
            <a:r>
              <a:rPr lang="en-US" sz="2000" b="0" i="0" dirty="0">
                <a:solidFill>
                  <a:prstClr val="black"/>
                </a:solidFill>
                <a:latin typeface="Corbel" panose="020B0503020204020204"/>
              </a:rPr>
              <a:t>Nassau County Commission </a:t>
            </a:r>
            <a:endParaRPr lang="en-US" sz="2000" b="0" i="0" dirty="0" smtClean="0">
              <a:solidFill>
                <a:prstClr val="black"/>
              </a:solidFill>
              <a:latin typeface="Corbel" panose="020B0503020204020204"/>
            </a:endParaRPr>
          </a:p>
          <a:p>
            <a:pPr lvl="0" algn="ctr">
              <a:defRPr/>
            </a:pPr>
            <a:r>
              <a:rPr lang="en-US" sz="2000" b="0" i="0" dirty="0" smtClean="0">
                <a:solidFill>
                  <a:prstClr val="black"/>
                </a:solidFill>
                <a:latin typeface="Corbel" panose="020B0503020204020204"/>
              </a:rPr>
              <a:t>on </a:t>
            </a:r>
            <a:r>
              <a:rPr lang="en-US" sz="2000" b="0" i="0" dirty="0">
                <a:solidFill>
                  <a:prstClr val="black"/>
                </a:solidFill>
                <a:latin typeface="Corbel" panose="020B0503020204020204"/>
              </a:rPr>
              <a:t>Human Rights</a:t>
            </a:r>
          </a:p>
          <a:p>
            <a:pPr lvl="0" algn="ctr">
              <a:defRPr/>
            </a:pPr>
            <a:r>
              <a:rPr lang="en-US" sz="2000" b="0" i="0" dirty="0">
                <a:solidFill>
                  <a:prstClr val="black"/>
                </a:solidFill>
                <a:latin typeface="Corbel" panose="020B0503020204020204"/>
              </a:rPr>
              <a:t>240 Old County Road</a:t>
            </a:r>
          </a:p>
          <a:p>
            <a:pPr lvl="0" algn="ctr">
              <a:defRPr/>
            </a:pPr>
            <a:r>
              <a:rPr lang="en-US" sz="2000" b="0" i="0" dirty="0">
                <a:solidFill>
                  <a:prstClr val="black"/>
                </a:solidFill>
                <a:latin typeface="Corbel" panose="020B0503020204020204"/>
              </a:rPr>
              <a:t>Mineola, NY </a:t>
            </a:r>
            <a:r>
              <a:rPr lang="en-US" sz="2000" b="0" i="0" dirty="0" smtClean="0">
                <a:solidFill>
                  <a:prstClr val="black"/>
                </a:solidFill>
                <a:latin typeface="Corbel" panose="020B0503020204020204"/>
              </a:rPr>
              <a:t>11501</a:t>
            </a:r>
          </a:p>
          <a:p>
            <a:pPr lvl="0" algn="ctr">
              <a:defRPr/>
            </a:pPr>
            <a:r>
              <a:rPr lang="en-US" sz="1200" b="0" i="0" dirty="0">
                <a:solidFill>
                  <a:prstClr val="black"/>
                </a:solidFill>
                <a:latin typeface="Corbel" panose="020B0503020204020204"/>
                <a:hlinkClick r:id="rId5"/>
              </a:rPr>
              <a:t>https://www.nassaucountyny.gov/414/Human-Rights-Commission</a:t>
            </a:r>
            <a:endParaRPr lang="en-US" sz="1200" b="0" i="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9883" y="461123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kumimoji="1" lang="en-US" altLang="en-US" sz="3200" i="0" kern="0" dirty="0">
                <a:solidFill>
                  <a:schemeClr val="accent1"/>
                </a:solidFill>
                <a:latin typeface="Corbel" panose="020B0503020204020204"/>
              </a:rPr>
              <a:t>Suffolk County</a:t>
            </a:r>
          </a:p>
          <a:p>
            <a:pPr lvl="0" algn="ctr">
              <a:defRPr/>
            </a:pPr>
            <a:r>
              <a:rPr lang="en-US" sz="2000" b="0" i="0" dirty="0">
                <a:solidFill>
                  <a:prstClr val="black"/>
                </a:solidFill>
                <a:latin typeface="Corbel" panose="020B0503020204020204"/>
              </a:rPr>
              <a:t>Suffolk County</a:t>
            </a:r>
          </a:p>
          <a:p>
            <a:pPr lvl="0" algn="ctr">
              <a:defRPr/>
            </a:pPr>
            <a:r>
              <a:rPr lang="en-US" sz="2000" b="0" i="0" dirty="0">
                <a:solidFill>
                  <a:prstClr val="black"/>
                </a:solidFill>
                <a:latin typeface="Corbel" panose="020B0503020204020204"/>
              </a:rPr>
              <a:t> Human Rights Commission</a:t>
            </a:r>
          </a:p>
          <a:p>
            <a:pPr lvl="0" algn="ctr">
              <a:defRPr/>
            </a:pPr>
            <a:r>
              <a:rPr lang="en-US" sz="2000" b="0" i="0" dirty="0">
                <a:solidFill>
                  <a:prstClr val="black"/>
                </a:solidFill>
                <a:latin typeface="Corbel" panose="020B0503020204020204"/>
              </a:rPr>
              <a:t>100 Veterans Memorial Highway Suite #1</a:t>
            </a:r>
          </a:p>
          <a:p>
            <a:pPr lvl="0" algn="ctr">
              <a:defRPr/>
            </a:pPr>
            <a:r>
              <a:rPr lang="en-US" sz="2000" b="0" i="0" dirty="0">
                <a:solidFill>
                  <a:prstClr val="black"/>
                </a:solidFill>
                <a:latin typeface="Corbel" panose="020B0503020204020204"/>
              </a:rPr>
              <a:t>Hauppauge, NY </a:t>
            </a:r>
            <a:r>
              <a:rPr lang="en-US" sz="2000" b="0" i="0" dirty="0" smtClean="0">
                <a:solidFill>
                  <a:prstClr val="black"/>
                </a:solidFill>
                <a:latin typeface="Corbel" panose="020B0503020204020204"/>
              </a:rPr>
              <a:t>11788</a:t>
            </a:r>
          </a:p>
          <a:p>
            <a:pPr lvl="0" algn="ctr">
              <a:defRPr/>
            </a:pPr>
            <a:r>
              <a:rPr lang="en-US" sz="1200" b="0" i="0" dirty="0">
                <a:hlinkClick r:id="rId6"/>
              </a:rPr>
              <a:t>http://www.suffolkcountyny.gov/Departments/HumanRightsCommission/ComplaintProcess.aspx</a:t>
            </a:r>
            <a:endParaRPr lang="en-US" sz="1200" b="0" i="0" dirty="0"/>
          </a:p>
        </p:txBody>
      </p:sp>
    </p:spTree>
    <p:extLst>
      <p:ext uri="{BB962C8B-B14F-4D97-AF65-F5344CB8AC3E}">
        <p14:creationId xmlns:p14="http://schemas.microsoft.com/office/powerpoint/2010/main" val="19386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799"/>
            <a:ext cx="9144000" cy="12801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50622"/>
            <a:ext cx="8854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8000" b="0" i="0" spc="-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Acknowledgment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" y="1828800"/>
            <a:ext cx="9220200" cy="309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0" i="0" dirty="0" smtClean="0">
              <a:latin typeface="+mn-lt"/>
            </a:endParaRPr>
          </a:p>
          <a:p>
            <a:r>
              <a:rPr lang="en-US" sz="2800" b="0" i="0" dirty="0" smtClean="0">
                <a:latin typeface="+mn-lt"/>
              </a:rPr>
              <a:t>This </a:t>
            </a:r>
            <a:r>
              <a:rPr lang="en-US" sz="2800" b="0" i="0" dirty="0">
                <a:latin typeface="+mn-lt"/>
              </a:rPr>
              <a:t>training was made possible with funding from New York State Homes and Community Renewal</a:t>
            </a:r>
            <a:r>
              <a:rPr lang="en-US" sz="2800" b="0" i="0" dirty="0" smtClean="0">
                <a:latin typeface="+mn-lt"/>
              </a:rPr>
              <a:t>.</a:t>
            </a:r>
          </a:p>
          <a:p>
            <a:endParaRPr lang="en-US" sz="2800" b="0" i="0" dirty="0">
              <a:latin typeface="+mn-lt"/>
            </a:endParaRPr>
          </a:p>
          <a:p>
            <a:endParaRPr lang="en-US" sz="2800" b="0" i="0" dirty="0" smtClean="0">
              <a:latin typeface="+mn-lt"/>
            </a:endParaRPr>
          </a:p>
          <a:p>
            <a:endParaRPr lang="en-US" sz="2800" b="0" i="0" dirty="0">
              <a:latin typeface="+mn-lt"/>
            </a:endParaRPr>
          </a:p>
          <a:p>
            <a:pPr marL="182880" lvl="0" indent="-18288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endParaRPr lang="en-US" altLang="en-US" sz="19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</p:txBody>
      </p:sp>
      <p:pic>
        <p:nvPicPr>
          <p:cNvPr id="7" name="Picture 6" descr="C:\Users\ejtorres\AppData\Local\Microsoft\Windows\INetCache\Content.Outlook\GSFU85ZE\New York State Homes and Community Renewal Purpl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52" y="3810000"/>
            <a:ext cx="5941695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5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"/>
            <a:ext cx="914400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18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89809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Sexual Harassment under the Fair Housing Act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62200"/>
            <a:ext cx="8839200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altLang="en-US" sz="3200" i="0" dirty="0">
                <a:solidFill>
                  <a:schemeClr val="accent1"/>
                </a:solidFill>
                <a:latin typeface="Corbel" panose="020B0503020204020204"/>
                <a:ea typeface="+mn-ea"/>
              </a:rPr>
              <a:t>Discrimination based on sex includes a protection against sexual harassment: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endParaRPr lang="en-US" altLang="en-US" sz="1200" b="0" i="0" dirty="0">
              <a:solidFill>
                <a:schemeClr val="accent1"/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latin typeface="Corbel" panose="020B0503020204020204"/>
                <a:ea typeface="+mn-ea"/>
              </a:rPr>
              <a:t>Deliberate or repeated unwelcome </a:t>
            </a:r>
            <a:r>
              <a:rPr lang="en-US" altLang="en-US" sz="2800" b="0" i="0" dirty="0" smtClean="0">
                <a:latin typeface="Corbel" panose="020B0503020204020204"/>
                <a:ea typeface="+mn-ea"/>
              </a:rPr>
              <a:t>comments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latin typeface="Corbel" panose="020B0503020204020204"/>
                <a:ea typeface="+mn-ea"/>
              </a:rPr>
              <a:t>Gestures or physical contact that create a hostile </a:t>
            </a:r>
            <a:r>
              <a:rPr lang="en-US" altLang="en-US" sz="2800" b="0" i="0" dirty="0" smtClean="0">
                <a:latin typeface="Corbel" panose="020B0503020204020204"/>
                <a:ea typeface="+mn-ea"/>
              </a:rPr>
              <a:t>environment</a:t>
            </a:r>
            <a:endParaRPr lang="en-US" altLang="en-US" sz="2600" b="0" i="0" dirty="0" smtClean="0">
              <a:latin typeface="Corbel" panose="020B0503020204020204"/>
              <a:ea typeface="+mn-ea"/>
            </a:endParaRPr>
          </a:p>
          <a:p>
            <a:pPr marL="4572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altLang="en-US" sz="2400" b="0" i="0" dirty="0" smtClean="0">
              <a:latin typeface="Corbel" panose="020B0503020204020204"/>
              <a:ea typeface="+mn-ea"/>
            </a:endParaRPr>
          </a:p>
          <a:p>
            <a:pPr marL="4572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r>
              <a:rPr lang="en-US" altLang="en-US" sz="2400" b="0" i="0" dirty="0" smtClean="0">
                <a:latin typeface="Corbel" panose="020B0503020204020204"/>
                <a:ea typeface="+mn-ea"/>
              </a:rPr>
              <a:t>Example: </a:t>
            </a:r>
            <a:r>
              <a:rPr lang="en-US" altLang="en-US" sz="2400" b="0" i="0" dirty="0">
                <a:latin typeface="Corbel" panose="020B0503020204020204"/>
                <a:ea typeface="+mn-ea"/>
              </a:rPr>
              <a:t>Asking for sexual favors in exchange for an apartment, in lieu of rent, offers of reduced rent or extra amenities, etc.</a:t>
            </a:r>
          </a:p>
        </p:txBody>
      </p:sp>
    </p:spTree>
    <p:extLst>
      <p:ext uri="{BB962C8B-B14F-4D97-AF65-F5344CB8AC3E}">
        <p14:creationId xmlns:p14="http://schemas.microsoft.com/office/powerpoint/2010/main" val="2771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18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89809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Sex Discrimination and Domestic Violence Victims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62200"/>
            <a:ext cx="8839200" cy="386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altLang="en-US" sz="3200" i="0" dirty="0" smtClean="0">
                <a:solidFill>
                  <a:schemeClr val="accent1"/>
                </a:solidFill>
                <a:latin typeface="Corbel" panose="020B0503020204020204"/>
                <a:ea typeface="+mn-ea"/>
              </a:rPr>
              <a:t>Domestic Violence Victims are protected because majority are women:</a:t>
            </a:r>
            <a:endParaRPr lang="en-US" altLang="en-US" sz="3200" i="0" dirty="0">
              <a:solidFill>
                <a:schemeClr val="accent1"/>
              </a:solidFill>
              <a:latin typeface="Corbel" panose="020B0503020204020204"/>
              <a:ea typeface="+mn-ea"/>
            </a:endParaRPr>
          </a:p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endParaRPr lang="en-US" altLang="en-US" sz="1200" b="0" i="0" dirty="0">
              <a:solidFill>
                <a:schemeClr val="accent1"/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latin typeface="Corbel" panose="020B0503020204020204"/>
                <a:ea typeface="+mn-ea"/>
              </a:rPr>
              <a:t>Evicted because of domestic violence victim status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0" i="0" dirty="0">
                <a:latin typeface="+mn-lt"/>
              </a:rPr>
              <a:t>“nuisance” or “crime-free” </a:t>
            </a:r>
            <a:r>
              <a:rPr lang="en-US" sz="2800" b="0" i="0" dirty="0" smtClean="0">
                <a:latin typeface="+mn-lt"/>
              </a:rPr>
              <a:t>ordinances</a:t>
            </a:r>
            <a:endParaRPr lang="en-US" altLang="en-US" sz="2800" b="0" i="0" dirty="0">
              <a:latin typeface="+mn-lt"/>
              <a:ea typeface="+mn-ea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altLang="en-US" sz="2800" b="0" i="0" dirty="0">
              <a:latin typeface="+mn-lt"/>
              <a:ea typeface="+mn-ea"/>
            </a:endParaRP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r>
              <a:rPr lang="en-US" altLang="en-US" sz="2400" b="0" i="0" dirty="0" smtClean="0">
                <a:latin typeface="Corbel" panose="020B0503020204020204"/>
                <a:ea typeface="+mn-ea"/>
              </a:rPr>
              <a:t>Example: LL does not want to deal with possible property damage by abuser; LL does not want police involved</a:t>
            </a:r>
            <a:endParaRPr lang="en-US" altLang="en-US" sz="2400" b="0" i="0" dirty="0"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50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121021</TotalTime>
  <Words>3940</Words>
  <Application>Microsoft Office PowerPoint</Application>
  <PresentationFormat>On-screen Show (4:3)</PresentationFormat>
  <Paragraphs>839</Paragraphs>
  <Slides>77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90" baseType="lpstr">
      <vt:lpstr>ＭＳ ゴシック</vt:lpstr>
      <vt:lpstr>ＭＳ Ｐゴシック</vt:lpstr>
      <vt:lpstr>ＭＳ Ｐゴシック</vt:lpstr>
      <vt:lpstr>Arial</vt:lpstr>
      <vt:lpstr>Calibri</vt:lpstr>
      <vt:lpstr>Calibri Light</vt:lpstr>
      <vt:lpstr>Corbel</vt:lpstr>
      <vt:lpstr>Monotype Sorts</vt:lpstr>
      <vt:lpstr>Times New Roman</vt:lpstr>
      <vt:lpstr>Wingdings</vt:lpstr>
      <vt:lpstr>Wingdings 2</vt:lpstr>
      <vt:lpstr>Custom Design</vt:lpstr>
      <vt:lpstr>Frame</vt:lpstr>
      <vt:lpstr> Elimination of unlawful housing discrimination and promotion of  decent and  affordable housing through advocacy and education.</vt:lpstr>
      <vt:lpstr>What is Fair Housing?</vt:lpstr>
      <vt:lpstr>What is Fair Housing?</vt:lpstr>
      <vt:lpstr>Who is protected  under the Fair Housing laws 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Disability</vt:lpstr>
      <vt:lpstr>Disability</vt:lpstr>
      <vt:lpstr>Disability</vt:lpstr>
      <vt:lpstr>Prohibited practices</vt:lpstr>
      <vt:lpstr>Prohibited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Prohibited Practices</vt:lpstr>
      <vt:lpstr>Prohibited practices</vt:lpstr>
      <vt:lpstr>“I don’t think it’s safe for you to live here because of your disability.”</vt:lpstr>
      <vt:lpstr>Protecting Your  Fair Housing Rights</vt:lpstr>
      <vt:lpstr>Criminal Background and Fair Housing Discrimination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Housing and Migrant Workers</dc:title>
  <dc:creator>UMOS</dc:creator>
  <cp:lastModifiedBy>EJ Torres</cp:lastModifiedBy>
  <cp:revision>769</cp:revision>
  <cp:lastPrinted>2018-12-07T21:11:16Z</cp:lastPrinted>
  <dcterms:created xsi:type="dcterms:W3CDTF">2003-03-03T19:03:10Z</dcterms:created>
  <dcterms:modified xsi:type="dcterms:W3CDTF">2023-11-15T10:45:32Z</dcterms:modified>
</cp:coreProperties>
</file>